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</p:sldIdLst>
  <p:sldSz cy="6858000" cx="12192000"/>
  <p:notesSz cx="6858000" cy="9144000"/>
  <p:embeddedFontLst>
    <p:embeddedFont>
      <p:font typeface="Ubuntu Light"/>
      <p:regular r:id="rId29"/>
      <p:bold r:id="rId30"/>
      <p:italic r:id="rId31"/>
      <p:boldItalic r:id="rId32"/>
    </p:embeddedFont>
    <p:embeddedFont>
      <p:font typeface="Ubuntu"/>
      <p:regular r:id="rId33"/>
      <p:bold r:id="rId34"/>
      <p:italic r:id="rId35"/>
      <p:boldItalic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GoogleSlidesCustomDataVersion2">
      <go:slidesCustomData xmlns:go="http://customooxmlschemas.google.com/" r:id="rId37" roundtripDataSignature="AMtx7mhDRmZNdaBlLk8bmgO7SU4geovZM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48C18309-0E82-4DF1-894B-4B827C604484}">
  <a:tblStyle styleId="{48C18309-0E82-4DF1-894B-4B827C604484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AE9FF"/>
          </a:solidFill>
        </a:fill>
      </a:tcStyle>
    </a:wholeTbl>
    <a:band1H>
      <a:tcTxStyle/>
      <a:tcStyle>
        <a:fill>
          <a:solidFill>
            <a:srgbClr val="D3D1FF"/>
          </a:solidFill>
        </a:fill>
      </a:tcStyle>
    </a:band1H>
    <a:band2H>
      <a:tcTxStyle/>
    </a:band2H>
    <a:band1V>
      <a:tcTxStyle/>
      <a:tcStyle>
        <a:fill>
          <a:solidFill>
            <a:srgbClr val="D3D1FF"/>
          </a:solidFill>
        </a:fill>
      </a:tcStyle>
    </a:band1V>
    <a:band2V>
      <a:tcTxStyle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UbuntuLight-regular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UbuntuLight-italic.fntdata"/><Relationship Id="rId30" Type="http://schemas.openxmlformats.org/officeDocument/2006/relationships/font" Target="fonts/UbuntuLight-bold.fntdata"/><Relationship Id="rId11" Type="http://schemas.openxmlformats.org/officeDocument/2006/relationships/slide" Target="slides/slide5.xml"/><Relationship Id="rId33" Type="http://schemas.openxmlformats.org/officeDocument/2006/relationships/font" Target="fonts/Ubuntu-regular.fntdata"/><Relationship Id="rId10" Type="http://schemas.openxmlformats.org/officeDocument/2006/relationships/slide" Target="slides/slide4.xml"/><Relationship Id="rId32" Type="http://schemas.openxmlformats.org/officeDocument/2006/relationships/font" Target="fonts/UbuntuLight-boldItalic.fntdata"/><Relationship Id="rId13" Type="http://schemas.openxmlformats.org/officeDocument/2006/relationships/slide" Target="slides/slide7.xml"/><Relationship Id="rId35" Type="http://schemas.openxmlformats.org/officeDocument/2006/relationships/font" Target="fonts/Ubuntu-italic.fntdata"/><Relationship Id="rId12" Type="http://schemas.openxmlformats.org/officeDocument/2006/relationships/slide" Target="slides/slide6.xml"/><Relationship Id="rId34" Type="http://schemas.openxmlformats.org/officeDocument/2006/relationships/font" Target="fonts/Ubuntu-bold.fntdata"/><Relationship Id="rId15" Type="http://schemas.openxmlformats.org/officeDocument/2006/relationships/slide" Target="slides/slide9.xml"/><Relationship Id="rId37" Type="http://customschemas.google.com/relationships/presentationmetadata" Target="metadata"/><Relationship Id="rId14" Type="http://schemas.openxmlformats.org/officeDocument/2006/relationships/slide" Target="slides/slide8.xml"/><Relationship Id="rId36" Type="http://schemas.openxmlformats.org/officeDocument/2006/relationships/font" Target="fonts/Ubuntu-boldItalic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66" name="Google Shape;166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0" name="Google Shape;180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93" name="Google Shape;193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02" name="Google Shape;202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13" name="Google Shape;213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27" name="Google Shape;227;p3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39" name="Google Shape;239;p3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50" name="Google Shape;250;p3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61" name="Google Shape;261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73" name="Google Shape;273;p4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8" name="Google Shape;88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85" name="Google Shape;285;p4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97" name="Google Shape;297;p4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09" name="Google Shape;309;p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9" name="Google Shape;99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0" name="Google Shape;110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9" name="Google Shape;119;p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8" name="Google Shape;128;p3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0" name="Google Shape;140;p3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8" name="Google Shape;148;p3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6" name="Google Shape;156;p3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0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0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9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2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0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30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3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3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3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22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22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2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2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23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23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2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4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4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24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24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24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2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2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2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7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7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27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2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2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8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8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8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2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9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Relationship Id="rId4" Type="http://schemas.openxmlformats.org/officeDocument/2006/relationships/image" Target="../media/image2.png"/><Relationship Id="rId9" Type="http://schemas.openxmlformats.org/officeDocument/2006/relationships/image" Target="../media/image1.png"/><Relationship Id="rId5" Type="http://schemas.openxmlformats.org/officeDocument/2006/relationships/image" Target="../media/image29.png"/><Relationship Id="rId6" Type="http://schemas.openxmlformats.org/officeDocument/2006/relationships/image" Target="../media/image25.png"/><Relationship Id="rId7" Type="http://schemas.openxmlformats.org/officeDocument/2006/relationships/image" Target="../media/image30.png"/><Relationship Id="rId8" Type="http://schemas.openxmlformats.org/officeDocument/2006/relationships/image" Target="../media/image2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7.png"/><Relationship Id="rId4" Type="http://schemas.openxmlformats.org/officeDocument/2006/relationships/image" Target="../media/image1.png"/><Relationship Id="rId5" Type="http://schemas.openxmlformats.org/officeDocument/2006/relationships/image" Target="../media/image24.png"/><Relationship Id="rId6" Type="http://schemas.openxmlformats.org/officeDocument/2006/relationships/image" Target="../media/image2.png"/><Relationship Id="rId7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1.png"/><Relationship Id="rId4" Type="http://schemas.openxmlformats.org/officeDocument/2006/relationships/image" Target="../media/image2.png"/><Relationship Id="rId5" Type="http://schemas.openxmlformats.org/officeDocument/2006/relationships/image" Target="../media/image1.png"/><Relationship Id="rId6" Type="http://schemas.openxmlformats.org/officeDocument/2006/relationships/image" Target="../media/image3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Relationship Id="rId4" Type="http://schemas.openxmlformats.org/officeDocument/2006/relationships/image" Target="../media/image5.png"/><Relationship Id="rId5" Type="http://schemas.openxmlformats.org/officeDocument/2006/relationships/image" Target="../media/image26.png"/><Relationship Id="rId6" Type="http://schemas.openxmlformats.org/officeDocument/2006/relationships/image" Target="../media/image33.png"/><Relationship Id="rId7" Type="http://schemas.openxmlformats.org/officeDocument/2006/relationships/image" Target="../media/image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Relationship Id="rId4" Type="http://schemas.openxmlformats.org/officeDocument/2006/relationships/image" Target="../media/image5.png"/><Relationship Id="rId5" Type="http://schemas.openxmlformats.org/officeDocument/2006/relationships/image" Target="../media/image35.png"/><Relationship Id="rId6" Type="http://schemas.openxmlformats.org/officeDocument/2006/relationships/image" Target="../media/image2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Relationship Id="rId4" Type="http://schemas.openxmlformats.org/officeDocument/2006/relationships/image" Target="../media/image1.png"/><Relationship Id="rId5" Type="http://schemas.openxmlformats.org/officeDocument/2006/relationships/image" Target="../media/image27.png"/><Relationship Id="rId6" Type="http://schemas.openxmlformats.org/officeDocument/2006/relationships/image" Target="../media/image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png"/><Relationship Id="rId4" Type="http://schemas.openxmlformats.org/officeDocument/2006/relationships/image" Target="../media/image1.png"/><Relationship Id="rId5" Type="http://schemas.openxmlformats.org/officeDocument/2006/relationships/image" Target="../media/image27.png"/><Relationship Id="rId6" Type="http://schemas.openxmlformats.org/officeDocument/2006/relationships/image" Target="../media/image2.png"/></Relationships>
</file>

<file path=ppt/slides/_rels/slide17.xml.rels><?xml version="1.0" encoding="UTF-8" standalone="yes"?><Relationships xmlns="http://schemas.openxmlformats.org/package/2006/relationships"><Relationship Id="rId11" Type="http://schemas.openxmlformats.org/officeDocument/2006/relationships/hyperlink" Target="https://lenguajehtml.com/html/texto/etiqueta-html-mark/" TargetMode="External"/><Relationship Id="rId10" Type="http://schemas.openxmlformats.org/officeDocument/2006/relationships/hyperlink" Target="https://lenguajehtml.com/html/texto/etiqueta-html-em/" TargetMode="External"/><Relationship Id="rId13" Type="http://schemas.openxmlformats.org/officeDocument/2006/relationships/hyperlink" Target="https://lenguajehtml.com/html/texto/etiqueta-html-em/" TargetMode="External"/><Relationship Id="rId12" Type="http://schemas.openxmlformats.org/officeDocument/2006/relationships/hyperlink" Target="https://lenguajehtml.com/html/texto/etiqueta-html-strong/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png"/><Relationship Id="rId4" Type="http://schemas.openxmlformats.org/officeDocument/2006/relationships/image" Target="../media/image1.png"/><Relationship Id="rId9" Type="http://schemas.openxmlformats.org/officeDocument/2006/relationships/hyperlink" Target="https://lenguajehtml.com/html/texto/etiqueta-html-strong/" TargetMode="External"/><Relationship Id="rId15" Type="http://schemas.openxmlformats.org/officeDocument/2006/relationships/hyperlink" Target="https://lenguajehtml.com/html/texto/etiqueta-html-s/" TargetMode="External"/><Relationship Id="rId14" Type="http://schemas.openxmlformats.org/officeDocument/2006/relationships/hyperlink" Target="https://lenguajehtml.com/html/texto/etiqueta-html-mark/" TargetMode="External"/><Relationship Id="rId16" Type="http://schemas.openxmlformats.org/officeDocument/2006/relationships/hyperlink" Target="https://lenguajehtml.com/html/texto/etiqueta-html-span/" TargetMode="External"/><Relationship Id="rId5" Type="http://schemas.openxmlformats.org/officeDocument/2006/relationships/image" Target="../media/image27.png"/><Relationship Id="rId6" Type="http://schemas.openxmlformats.org/officeDocument/2006/relationships/image" Target="../media/image2.png"/><Relationship Id="rId7" Type="http://schemas.openxmlformats.org/officeDocument/2006/relationships/hyperlink" Target="https://google.com/" TargetMode="External"/><Relationship Id="rId8" Type="http://schemas.openxmlformats.org/officeDocument/2006/relationships/hyperlink" Target="https://lenguajehtml.com/html/texto/etiqueta-html-a/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.png"/><Relationship Id="rId4" Type="http://schemas.openxmlformats.org/officeDocument/2006/relationships/image" Target="../media/image1.png"/><Relationship Id="rId5" Type="http://schemas.openxmlformats.org/officeDocument/2006/relationships/image" Target="../media/image27.png"/><Relationship Id="rId6" Type="http://schemas.openxmlformats.org/officeDocument/2006/relationships/image" Target="../media/image2.png"/><Relationship Id="rId7" Type="http://schemas.openxmlformats.org/officeDocument/2006/relationships/image" Target="../media/image23.png"/></Relationships>
</file>

<file path=ppt/slides/_rels/slide19.xml.rels><?xml version="1.0" encoding="UTF-8" standalone="yes"?><Relationships xmlns="http://schemas.openxmlformats.org/package/2006/relationships"><Relationship Id="rId11" Type="http://schemas.openxmlformats.org/officeDocument/2006/relationships/hyperlink" Target="https://lenguajehtml.com/html/texto/etiqueta-html-q-cite/" TargetMode="External"/><Relationship Id="rId10" Type="http://schemas.openxmlformats.org/officeDocument/2006/relationships/hyperlink" Target="https://lenguajehtml.com/html/texto/etiqueta-html-cite-q/" TargetMode="External"/><Relationship Id="rId13" Type="http://schemas.openxmlformats.org/officeDocument/2006/relationships/hyperlink" Target="https://lenguajehtml.com/html/texto/etiqueta-html-abbr-dfn/" TargetMode="External"/><Relationship Id="rId12" Type="http://schemas.openxmlformats.org/officeDocument/2006/relationships/hyperlink" Target="https://lenguajehtml.com/html/texto/etiqueta-html-abbr-dfn/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2.png"/><Relationship Id="rId4" Type="http://schemas.openxmlformats.org/officeDocument/2006/relationships/image" Target="../media/image1.png"/><Relationship Id="rId9" Type="http://schemas.openxmlformats.org/officeDocument/2006/relationships/hyperlink" Target="https://lenguajehtml.com/html/texto/etiqueta-html-small/" TargetMode="External"/><Relationship Id="rId5" Type="http://schemas.openxmlformats.org/officeDocument/2006/relationships/image" Target="../media/image27.png"/><Relationship Id="rId6" Type="http://schemas.openxmlformats.org/officeDocument/2006/relationships/image" Target="../media/image2.png"/><Relationship Id="rId7" Type="http://schemas.openxmlformats.org/officeDocument/2006/relationships/hyperlink" Target="https://lenguajehtml.com/html/texto/etiqueta-html-sup-sub/" TargetMode="External"/><Relationship Id="rId8" Type="http://schemas.openxmlformats.org/officeDocument/2006/relationships/hyperlink" Target="https://lenguajehtml.com/html/texto/etiqueta-html-sup-sub/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7.jpg"/><Relationship Id="rId4" Type="http://schemas.openxmlformats.org/officeDocument/2006/relationships/image" Target="../media/image21.png"/><Relationship Id="rId5" Type="http://schemas.openxmlformats.org/officeDocument/2006/relationships/image" Target="../media/image2.png"/><Relationship Id="rId6" Type="http://schemas.openxmlformats.org/officeDocument/2006/relationships/image" Target="../media/image1.png"/><Relationship Id="rId7" Type="http://schemas.openxmlformats.org/officeDocument/2006/relationships/image" Target="../media/image10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2.png"/><Relationship Id="rId4" Type="http://schemas.openxmlformats.org/officeDocument/2006/relationships/image" Target="../media/image1.png"/><Relationship Id="rId5" Type="http://schemas.openxmlformats.org/officeDocument/2006/relationships/image" Target="../media/image27.png"/><Relationship Id="rId6" Type="http://schemas.openxmlformats.org/officeDocument/2006/relationships/image" Target="../media/image2.png"/><Relationship Id="rId7" Type="http://schemas.openxmlformats.org/officeDocument/2006/relationships/image" Target="../media/image3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2.png"/><Relationship Id="rId4" Type="http://schemas.openxmlformats.org/officeDocument/2006/relationships/image" Target="../media/image1.png"/><Relationship Id="rId5" Type="http://schemas.openxmlformats.org/officeDocument/2006/relationships/image" Target="../media/image27.png"/><Relationship Id="rId6" Type="http://schemas.openxmlformats.org/officeDocument/2006/relationships/image" Target="../media/image2.png"/><Relationship Id="rId7" Type="http://schemas.openxmlformats.org/officeDocument/2006/relationships/image" Target="../media/image3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0.png"/><Relationship Id="rId4" Type="http://schemas.openxmlformats.org/officeDocument/2006/relationships/image" Target="../media/image8.png"/><Relationship Id="rId5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png"/><Relationship Id="rId4" Type="http://schemas.openxmlformats.org/officeDocument/2006/relationships/image" Target="../media/image5.png"/><Relationship Id="rId5" Type="http://schemas.openxmlformats.org/officeDocument/2006/relationships/image" Target="../media/image1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Relationship Id="rId4" Type="http://schemas.openxmlformats.org/officeDocument/2006/relationships/image" Target="../media/image5.png"/><Relationship Id="rId5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Relationship Id="rId4" Type="http://schemas.openxmlformats.org/officeDocument/2006/relationships/image" Target="../media/image5.png"/><Relationship Id="rId5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Relationship Id="rId4" Type="http://schemas.openxmlformats.org/officeDocument/2006/relationships/image" Target="../media/image5.png"/><Relationship Id="rId5" Type="http://schemas.openxmlformats.org/officeDocument/2006/relationships/image" Target="../media/image3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Relationship Id="rId4" Type="http://schemas.openxmlformats.org/officeDocument/2006/relationships/image" Target="../media/image5.png"/><Relationship Id="rId5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Relationship Id="rId4" Type="http://schemas.openxmlformats.org/officeDocument/2006/relationships/image" Target="../media/image5.png"/><Relationship Id="rId5" Type="http://schemas.openxmlformats.org/officeDocument/2006/relationships/image" Target="../media/image32.png"/><Relationship Id="rId6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81E4B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95214" y="2250076"/>
            <a:ext cx="4333940" cy="187804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"/>
          <p:cNvSpPr txBox="1"/>
          <p:nvPr/>
        </p:nvSpPr>
        <p:spPr>
          <a:xfrm>
            <a:off x="3282905" y="4128116"/>
            <a:ext cx="562619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es-CO" sz="18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rPr>
              <a:t>Somos un </a:t>
            </a:r>
            <a:r>
              <a:rPr b="0" i="0" lang="es-CO" sz="1800" u="none" cap="none" strike="noStrike">
                <a:solidFill>
                  <a:schemeClr val="lt1"/>
                </a:solidFill>
                <a:highlight>
                  <a:srgbClr val="6B5CFF"/>
                </a:highlight>
                <a:latin typeface="Ubuntu Light"/>
                <a:ea typeface="Ubuntu Light"/>
                <a:cs typeface="Ubuntu Light"/>
                <a:sym typeface="Ubuntu Light"/>
              </a:rPr>
              <a:t>ecosistema</a:t>
            </a:r>
            <a:r>
              <a:rPr b="0" i="0" lang="es-CO" sz="18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rPr>
              <a:t> de desarrolladores de software</a:t>
            </a:r>
            <a:endParaRPr b="0" i="0" sz="1800" u="none" cap="none" strike="noStrike">
              <a:solidFill>
                <a:schemeClr val="lt1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12"/>
          <p:cNvPicPr preferRelativeResize="0"/>
          <p:nvPr/>
        </p:nvPicPr>
        <p:blipFill rotWithShape="1">
          <a:blip r:embed="rId3">
            <a:alphaModFix/>
          </a:blip>
          <a:srcRect b="0" l="0" r="68704" t="753"/>
          <a:stretch/>
        </p:blipFill>
        <p:spPr>
          <a:xfrm>
            <a:off x="7315630" y="0"/>
            <a:ext cx="4876369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53806" y="839927"/>
            <a:ext cx="2574871" cy="1091336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12"/>
          <p:cNvSpPr txBox="1"/>
          <p:nvPr/>
        </p:nvSpPr>
        <p:spPr>
          <a:xfrm>
            <a:off x="8324430" y="4311335"/>
            <a:ext cx="3225341" cy="7694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i="0" lang="es-CO" sz="44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HTML5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1" name="Google Shape;171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291576" y="4926736"/>
            <a:ext cx="2574871" cy="1091336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12"/>
          <p:cNvSpPr txBox="1"/>
          <p:nvPr/>
        </p:nvSpPr>
        <p:spPr>
          <a:xfrm>
            <a:off x="8324429" y="5146143"/>
            <a:ext cx="3225341" cy="4000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-CO" sz="20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Emmet abbreviation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" name="Google Shape;173;p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27464" y="501513"/>
            <a:ext cx="5504783" cy="20374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1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41629" y="4206526"/>
            <a:ext cx="5490618" cy="24169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1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41628" y="2604146"/>
            <a:ext cx="5490617" cy="15155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1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096000" y="1694987"/>
            <a:ext cx="5863009" cy="24302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1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1039707" y="397102"/>
            <a:ext cx="724829" cy="2088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9FAFC"/>
        </a:solid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3"/>
          <p:cNvPicPr preferRelativeResize="0"/>
          <p:nvPr/>
        </p:nvPicPr>
        <p:blipFill rotWithShape="1">
          <a:blip r:embed="rId3">
            <a:alphaModFix/>
          </a:blip>
          <a:srcRect b="0" l="0" r="5904" t="0"/>
          <a:stretch/>
        </p:blipFill>
        <p:spPr>
          <a:xfrm>
            <a:off x="7039133" y="4314956"/>
            <a:ext cx="5152867" cy="2543044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3"/>
          <p:cNvSpPr txBox="1"/>
          <p:nvPr/>
        </p:nvSpPr>
        <p:spPr>
          <a:xfrm>
            <a:off x="7596157" y="1264564"/>
            <a:ext cx="4319618" cy="7694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i="0" lang="es-CO" sz="4400" u="none" cap="none" strike="noStrike">
                <a:solidFill>
                  <a:srgbClr val="181E4B"/>
                </a:solidFill>
                <a:latin typeface="Ubuntu"/>
                <a:ea typeface="Ubuntu"/>
                <a:cs typeface="Ubuntu"/>
                <a:sym typeface="Ubuntu"/>
              </a:rPr>
              <a:t>¿Qué es HTML?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3"/>
          <p:cNvSpPr/>
          <p:nvPr/>
        </p:nvSpPr>
        <p:spPr>
          <a:xfrm>
            <a:off x="0" y="2804160"/>
            <a:ext cx="254000" cy="624840"/>
          </a:xfrm>
          <a:prstGeom prst="rect">
            <a:avLst/>
          </a:prstGeom>
          <a:solidFill>
            <a:srgbClr val="6B5C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Google Shape;185;p3"/>
          <p:cNvSpPr/>
          <p:nvPr/>
        </p:nvSpPr>
        <p:spPr>
          <a:xfrm>
            <a:off x="0" y="3728720"/>
            <a:ext cx="254000" cy="1219200"/>
          </a:xfrm>
          <a:prstGeom prst="rect">
            <a:avLst/>
          </a:prstGeom>
          <a:solidFill>
            <a:srgbClr val="EAA2F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p3"/>
          <p:cNvSpPr/>
          <p:nvPr/>
        </p:nvSpPr>
        <p:spPr>
          <a:xfrm>
            <a:off x="0" y="5334000"/>
            <a:ext cx="254000" cy="762000"/>
          </a:xfrm>
          <a:prstGeom prst="rect">
            <a:avLst/>
          </a:prstGeom>
          <a:solidFill>
            <a:srgbClr val="E6CA5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7" name="Google Shape;187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039707" y="397102"/>
            <a:ext cx="724829" cy="208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84949" y="501513"/>
            <a:ext cx="5849858" cy="58498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555422" y="4514585"/>
            <a:ext cx="3330258" cy="141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1192107" y="549502"/>
            <a:ext cx="724829" cy="2088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9FAFC"/>
        </a:solidFill>
      </p:bgPr>
    </p:bg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5"/>
          <p:cNvPicPr preferRelativeResize="0"/>
          <p:nvPr/>
        </p:nvPicPr>
        <p:blipFill rotWithShape="1">
          <a:blip r:embed="rId3">
            <a:alphaModFix/>
          </a:blip>
          <a:srcRect b="0" l="0" r="9183" t="0"/>
          <a:stretch/>
        </p:blipFill>
        <p:spPr>
          <a:xfrm>
            <a:off x="4041195" y="0"/>
            <a:ext cx="8150805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652184" y="4303028"/>
            <a:ext cx="3330258" cy="141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039707" y="397102"/>
            <a:ext cx="724829" cy="208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5"/>
          <p:cNvPicPr preferRelativeResize="0"/>
          <p:nvPr/>
        </p:nvPicPr>
        <p:blipFill rotWithShape="1">
          <a:blip r:embed="rId6">
            <a:alphaModFix/>
          </a:blip>
          <a:srcRect b="0" l="345" r="0" t="0"/>
          <a:stretch/>
        </p:blipFill>
        <p:spPr>
          <a:xfrm>
            <a:off x="5321629" y="720434"/>
            <a:ext cx="5589935" cy="5588582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5"/>
          <p:cNvSpPr txBox="1"/>
          <p:nvPr/>
        </p:nvSpPr>
        <p:spPr>
          <a:xfrm>
            <a:off x="518265" y="1930109"/>
            <a:ext cx="4319618" cy="7694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i="0" lang="es-CO" sz="4400" u="none" cap="none" strike="noStrike">
                <a:solidFill>
                  <a:srgbClr val="181E4B"/>
                </a:solidFill>
                <a:latin typeface="Ubuntu"/>
                <a:ea typeface="Ubuntu"/>
                <a:cs typeface="Ubuntu"/>
                <a:sym typeface="Ubuntu"/>
              </a:rPr>
              <a:t>¿Qué es HTML?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6"/>
          <p:cNvPicPr preferRelativeResize="0"/>
          <p:nvPr/>
        </p:nvPicPr>
        <p:blipFill rotWithShape="1">
          <a:blip r:embed="rId3">
            <a:alphaModFix/>
          </a:blip>
          <a:srcRect b="0" l="0" r="40739" t="0"/>
          <a:stretch/>
        </p:blipFill>
        <p:spPr>
          <a:xfrm flipH="1">
            <a:off x="0" y="-20112"/>
            <a:ext cx="9206172" cy="6888813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6"/>
          <p:cNvSpPr txBox="1"/>
          <p:nvPr/>
        </p:nvSpPr>
        <p:spPr>
          <a:xfrm>
            <a:off x="627568" y="882839"/>
            <a:ext cx="6883926" cy="7694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i="0" lang="es-CO" sz="44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¿Como funciona HTML?</a:t>
            </a:r>
            <a:endParaRPr b="1" i="0" sz="4400" u="none" cap="none" strike="noStrike">
              <a:solidFill>
                <a:srgbClr val="181E4B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206" name="Google Shape;206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039707" y="397102"/>
            <a:ext cx="724829" cy="20882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7" name="Google Shape;207;p6"/>
          <p:cNvCxnSpPr/>
          <p:nvPr/>
        </p:nvCxnSpPr>
        <p:spPr>
          <a:xfrm flipH="1" rot="10800000">
            <a:off x="3810000" y="5734150"/>
            <a:ext cx="12600" cy="12600"/>
          </a:xfrm>
          <a:prstGeom prst="curvedConnector3">
            <a:avLst>
              <a:gd fmla="val 0" name="adj1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208" name="Google Shape;208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59709" y="1672352"/>
            <a:ext cx="5316813" cy="43028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096000" y="1990069"/>
            <a:ext cx="5641028" cy="35351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099407" y="4867931"/>
            <a:ext cx="3330258" cy="141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Google Shape;215;p8"/>
          <p:cNvPicPr preferRelativeResize="0"/>
          <p:nvPr/>
        </p:nvPicPr>
        <p:blipFill rotWithShape="1">
          <a:blip r:embed="rId3">
            <a:alphaModFix/>
          </a:blip>
          <a:srcRect b="0" l="0" r="29251" t="0"/>
          <a:stretch/>
        </p:blipFill>
        <p:spPr>
          <a:xfrm rot="10800000">
            <a:off x="-2" y="0"/>
            <a:ext cx="11152683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039707" y="397102"/>
            <a:ext cx="724829" cy="208823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8"/>
          <p:cNvSpPr txBox="1"/>
          <p:nvPr/>
        </p:nvSpPr>
        <p:spPr>
          <a:xfrm>
            <a:off x="1192825" y="913590"/>
            <a:ext cx="4701814" cy="7694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i="0" lang="es-CO" sz="44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Sintaxis HTML5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8" name="Google Shape;218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364332" y="3808488"/>
            <a:ext cx="6202456" cy="1392681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8"/>
          <p:cNvSpPr txBox="1"/>
          <p:nvPr/>
        </p:nvSpPr>
        <p:spPr>
          <a:xfrm>
            <a:off x="459506" y="2070202"/>
            <a:ext cx="6168452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CO" sz="28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Etiqueta</a:t>
            </a:r>
            <a:r>
              <a:rPr b="1" i="0" lang="es-CO" sz="14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0" name="Google Shape;220;p8"/>
          <p:cNvPicPr preferRelativeResize="0"/>
          <p:nvPr/>
        </p:nvPicPr>
        <p:blipFill rotWithShape="1">
          <a:blip r:embed="rId6">
            <a:alphaModFix/>
          </a:blip>
          <a:srcRect b="0" l="0" r="10996" t="0"/>
          <a:stretch/>
        </p:blipFill>
        <p:spPr>
          <a:xfrm>
            <a:off x="9566788" y="891753"/>
            <a:ext cx="2625212" cy="548065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1" name="Google Shape;221;p8"/>
          <p:cNvCxnSpPr/>
          <p:nvPr/>
        </p:nvCxnSpPr>
        <p:spPr>
          <a:xfrm rot="10800000">
            <a:off x="2246801" y="3429000"/>
            <a:ext cx="1296931" cy="600371"/>
          </a:xfrm>
          <a:prstGeom prst="straightConnector1">
            <a:avLst/>
          </a:prstGeom>
          <a:noFill/>
          <a:ln cap="flat" cmpd="sng" w="38100">
            <a:solidFill>
              <a:srgbClr val="FFFF00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</p:cxnSp>
      <p:cxnSp>
        <p:nvCxnSpPr>
          <p:cNvPr id="222" name="Google Shape;222;p8"/>
          <p:cNvCxnSpPr/>
          <p:nvPr/>
        </p:nvCxnSpPr>
        <p:spPr>
          <a:xfrm rot="10800000">
            <a:off x="2246801" y="3808488"/>
            <a:ext cx="1732283" cy="600371"/>
          </a:xfrm>
          <a:prstGeom prst="straightConnector1">
            <a:avLst/>
          </a:prstGeom>
          <a:noFill/>
          <a:ln cap="flat" cmpd="sng" w="38100">
            <a:solidFill>
              <a:srgbClr val="FFFF00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</p:cxnSp>
      <p:cxnSp>
        <p:nvCxnSpPr>
          <p:cNvPr id="223" name="Google Shape;223;p8"/>
          <p:cNvCxnSpPr/>
          <p:nvPr/>
        </p:nvCxnSpPr>
        <p:spPr>
          <a:xfrm rot="10800000">
            <a:off x="1952625" y="4239316"/>
            <a:ext cx="1512895" cy="514012"/>
          </a:xfrm>
          <a:prstGeom prst="straightConnector1">
            <a:avLst/>
          </a:prstGeom>
          <a:noFill/>
          <a:ln cap="flat" cmpd="sng" w="38100">
            <a:solidFill>
              <a:srgbClr val="FFFF00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</p:cxnSp>
      <p:sp>
        <p:nvSpPr>
          <p:cNvPr id="224" name="Google Shape;224;p8"/>
          <p:cNvSpPr txBox="1"/>
          <p:nvPr/>
        </p:nvSpPr>
        <p:spPr>
          <a:xfrm>
            <a:off x="983626" y="3219055"/>
            <a:ext cx="1418131" cy="1169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CO" sz="14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APERTURA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b="1" i="0" lang="es-CO" sz="14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</a:br>
            <a:r>
              <a:rPr b="1" i="0" lang="es-CO" sz="14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CONTENIDO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4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CO" sz="14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CIERRE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7"/>
          <p:cNvSpPr txBox="1"/>
          <p:nvPr/>
        </p:nvSpPr>
        <p:spPr>
          <a:xfrm>
            <a:off x="1924498" y="605925"/>
            <a:ext cx="8343004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i="0" lang="es-CO" sz="4400" u="none" cap="none" strike="noStrike">
                <a:solidFill>
                  <a:srgbClr val="181E4B"/>
                </a:solidFill>
                <a:latin typeface="Ubuntu"/>
                <a:ea typeface="Ubuntu"/>
                <a:cs typeface="Ubuntu"/>
                <a:sym typeface="Ubuntu"/>
              </a:rPr>
              <a:t>Sintaxis HTML5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0" name="Google Shape;230;p37"/>
          <p:cNvPicPr preferRelativeResize="0"/>
          <p:nvPr/>
        </p:nvPicPr>
        <p:blipFill rotWithShape="1">
          <a:blip r:embed="rId3">
            <a:alphaModFix/>
          </a:blip>
          <a:srcRect b="0" l="0" r="79423" t="753"/>
          <a:stretch/>
        </p:blipFill>
        <p:spPr>
          <a:xfrm>
            <a:off x="8985812" y="0"/>
            <a:ext cx="3206188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039707" y="397102"/>
            <a:ext cx="724829" cy="208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37"/>
          <p:cNvPicPr preferRelativeResize="0"/>
          <p:nvPr/>
        </p:nvPicPr>
        <p:blipFill rotWithShape="1">
          <a:blip r:embed="rId5">
            <a:alphaModFix/>
          </a:blip>
          <a:srcRect b="0" l="0" r="10996" t="0"/>
          <a:stretch/>
        </p:blipFill>
        <p:spPr>
          <a:xfrm>
            <a:off x="9566788" y="891753"/>
            <a:ext cx="2625212" cy="54806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3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238067" y="623164"/>
            <a:ext cx="2574871" cy="1091336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37"/>
          <p:cNvSpPr txBox="1"/>
          <p:nvPr/>
        </p:nvSpPr>
        <p:spPr>
          <a:xfrm>
            <a:off x="1924498" y="1213648"/>
            <a:ext cx="8343004" cy="5847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i="0" lang="es-CO" sz="3200" u="none" cap="none" strike="noStrike">
                <a:solidFill>
                  <a:srgbClr val="181E4B"/>
                </a:solidFill>
                <a:latin typeface="Ubuntu"/>
                <a:ea typeface="Ubuntu"/>
                <a:cs typeface="Ubuntu"/>
                <a:sym typeface="Ubuntu"/>
              </a:rPr>
              <a:t>Etiquetas vacías o auto cierre</a:t>
            </a:r>
            <a:endParaRPr b="0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p37"/>
          <p:cNvSpPr txBox="1"/>
          <p:nvPr/>
        </p:nvSpPr>
        <p:spPr>
          <a:xfrm>
            <a:off x="203136" y="1798383"/>
            <a:ext cx="4644732" cy="40609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6350" lvl="0" marL="274320" marR="0" rtl="0" algn="ctr">
              <a:lnSpc>
                <a:spcPct val="12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CO" sz="18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 </a:t>
            </a:r>
            <a:endParaRPr b="0" i="0" sz="1800" u="none" cap="none" strike="noStrike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42900" lvl="0" marL="342900" marR="0" rtl="0" algn="l">
              <a:lnSpc>
                <a:spcPct val="102000"/>
              </a:lnSpc>
              <a:spcBef>
                <a:spcPts val="455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∙"/>
            </a:pPr>
            <a:r>
              <a:rPr b="0" i="0" lang="es-CO" sz="1800" u="none" cap="none" strike="noStrike">
                <a:solidFill>
                  <a:srgbClr val="2991D6"/>
                </a:solidFill>
                <a:latin typeface="Ubuntu"/>
                <a:ea typeface="Ubuntu"/>
                <a:cs typeface="Ubuntu"/>
                <a:sym typeface="Ubuntu"/>
              </a:rPr>
              <a:t>&lt;br&gt;</a:t>
            </a:r>
            <a:r>
              <a:rPr b="0" i="0" lang="es-CO" sz="18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: Salto de línea o línea de quiebre.</a:t>
            </a:r>
            <a:endParaRPr b="0" i="0" sz="1800" u="none" cap="none" strike="noStrike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42900" lvl="0" marL="342900" marR="0" rtl="0" algn="l">
              <a:lnSpc>
                <a:spcPct val="102000"/>
              </a:lnSpc>
              <a:spcBef>
                <a:spcPts val="455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∙"/>
            </a:pPr>
            <a:r>
              <a:rPr b="0" i="0" lang="es-CO" sz="1800" u="none" cap="none" strike="noStrike">
                <a:solidFill>
                  <a:srgbClr val="2991D6"/>
                </a:solidFill>
                <a:latin typeface="Ubuntu"/>
                <a:ea typeface="Ubuntu"/>
                <a:cs typeface="Ubuntu"/>
                <a:sym typeface="Ubuntu"/>
              </a:rPr>
              <a:t>&lt;hr&gt;</a:t>
            </a:r>
            <a:r>
              <a:rPr b="0" i="0" lang="es-CO" sz="18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: Línea horizontal.</a:t>
            </a:r>
            <a:endParaRPr b="0" i="0" sz="1800" u="none" cap="none" strike="noStrike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42900" lvl="0" marL="342900" marR="0" rtl="0" algn="l">
              <a:lnSpc>
                <a:spcPct val="102000"/>
              </a:lnSpc>
              <a:spcBef>
                <a:spcPts val="455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∙"/>
            </a:pPr>
            <a:r>
              <a:rPr b="0" i="0" lang="es-CO" sz="1800" u="none" cap="none" strike="noStrike">
                <a:solidFill>
                  <a:srgbClr val="2991D6"/>
                </a:solidFill>
                <a:latin typeface="Ubuntu"/>
                <a:ea typeface="Ubuntu"/>
                <a:cs typeface="Ubuntu"/>
                <a:sym typeface="Ubuntu"/>
              </a:rPr>
              <a:t>&lt;img&gt;</a:t>
            </a:r>
            <a:r>
              <a:rPr b="0" i="0" lang="es-CO" sz="18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: Imagen.</a:t>
            </a:r>
            <a:endParaRPr b="0" i="0" sz="1800" u="none" cap="none" strike="noStrike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42900" lvl="0" marL="342900" marR="0" rtl="0" algn="l">
              <a:lnSpc>
                <a:spcPct val="102000"/>
              </a:lnSpc>
              <a:spcBef>
                <a:spcPts val="455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∙"/>
            </a:pPr>
            <a:r>
              <a:rPr b="0" i="0" lang="es-CO" sz="1800" u="none" cap="none" strike="noStrike">
                <a:solidFill>
                  <a:srgbClr val="2991D6"/>
                </a:solidFill>
                <a:latin typeface="Ubuntu"/>
                <a:ea typeface="Ubuntu"/>
                <a:cs typeface="Ubuntu"/>
                <a:sym typeface="Ubuntu"/>
              </a:rPr>
              <a:t>&lt;input&gt;</a:t>
            </a:r>
            <a:r>
              <a:rPr b="0" i="0" lang="es-CO" sz="18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: Campo de entrada de datos.</a:t>
            </a:r>
            <a:endParaRPr b="0" i="0" sz="1800" u="none" cap="none" strike="noStrike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42900" lvl="0" marL="342900" marR="0" rtl="0" algn="l">
              <a:lnSpc>
                <a:spcPct val="102000"/>
              </a:lnSpc>
              <a:spcBef>
                <a:spcPts val="455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∙"/>
            </a:pPr>
            <a:r>
              <a:rPr b="0" i="0" lang="es-CO" sz="1800" u="none" cap="none" strike="noStrike">
                <a:solidFill>
                  <a:srgbClr val="2991D6"/>
                </a:solidFill>
                <a:latin typeface="Ubuntu"/>
                <a:ea typeface="Ubuntu"/>
                <a:cs typeface="Ubuntu"/>
                <a:sym typeface="Ubuntu"/>
              </a:rPr>
              <a:t>&lt;meta&gt;</a:t>
            </a:r>
            <a:r>
              <a:rPr b="0" i="0" lang="es-CO" sz="18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: Metadatos del documento.</a:t>
            </a:r>
            <a:endParaRPr b="0" i="0" sz="1800" u="none" cap="none" strike="noStrike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42900" lvl="0" marL="342900" marR="0" rtl="0" algn="l">
              <a:lnSpc>
                <a:spcPct val="102000"/>
              </a:lnSpc>
              <a:spcBef>
                <a:spcPts val="455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∙"/>
            </a:pPr>
            <a:r>
              <a:rPr b="0" i="0" lang="es-CO" sz="1800" u="none" cap="none" strike="noStrike">
                <a:solidFill>
                  <a:srgbClr val="2991D6"/>
                </a:solidFill>
                <a:latin typeface="Ubuntu"/>
                <a:ea typeface="Ubuntu"/>
                <a:cs typeface="Ubuntu"/>
                <a:sym typeface="Ubuntu"/>
              </a:rPr>
              <a:t>&lt;link&gt;</a:t>
            </a:r>
            <a:r>
              <a:rPr b="0" i="0" lang="es-CO" sz="18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: Enlace a un recurso externo.</a:t>
            </a:r>
            <a:endParaRPr b="0" i="0" sz="1800" u="none" cap="none" strike="noStrike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42900" lvl="0" marL="342900" marR="0" rtl="0" algn="l">
              <a:lnSpc>
                <a:spcPct val="102000"/>
              </a:lnSpc>
              <a:spcBef>
                <a:spcPts val="455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∙"/>
            </a:pPr>
            <a:r>
              <a:rPr b="0" i="0" lang="es-CO" sz="1800" u="none" cap="none" strike="noStrike">
                <a:solidFill>
                  <a:srgbClr val="2991D6"/>
                </a:solidFill>
                <a:latin typeface="Ubuntu"/>
                <a:ea typeface="Ubuntu"/>
                <a:cs typeface="Ubuntu"/>
                <a:sym typeface="Ubuntu"/>
              </a:rPr>
              <a:t>&lt;wbr&gt;</a:t>
            </a:r>
            <a:r>
              <a:rPr b="0" i="0" lang="es-CO" sz="18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: Salto de línea sugerido.</a:t>
            </a:r>
            <a:endParaRPr b="0" i="0" sz="1800" u="none" cap="none" strike="noStrike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42900" lvl="0" marL="342900" marR="0" rtl="0" algn="l">
              <a:lnSpc>
                <a:spcPct val="102000"/>
              </a:lnSpc>
              <a:spcBef>
                <a:spcPts val="455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∙"/>
            </a:pPr>
            <a:r>
              <a:rPr b="0" i="0" lang="es-CO" sz="1800" u="none" cap="none" strike="noStrike">
                <a:solidFill>
                  <a:srgbClr val="2991D6"/>
                </a:solidFill>
                <a:latin typeface="Ubuntu"/>
                <a:ea typeface="Ubuntu"/>
                <a:cs typeface="Ubuntu"/>
                <a:sym typeface="Ubuntu"/>
              </a:rPr>
              <a:t>&lt;area&gt;</a:t>
            </a:r>
            <a:r>
              <a:rPr b="0" i="0" lang="es-CO" sz="18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: Área de un mapa de imagen.</a:t>
            </a:r>
            <a:endParaRPr b="0" i="0" sz="1800" u="none" cap="none" strike="noStrike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42900" lvl="0" marL="342900" marR="0" rtl="0" algn="l">
              <a:lnSpc>
                <a:spcPct val="102000"/>
              </a:lnSpc>
              <a:spcBef>
                <a:spcPts val="455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∙"/>
            </a:pPr>
            <a:r>
              <a:rPr b="0" i="0" lang="es-CO" sz="1800" u="none" cap="none" strike="noStrike">
                <a:solidFill>
                  <a:srgbClr val="2991D6"/>
                </a:solidFill>
                <a:latin typeface="Ubuntu"/>
                <a:ea typeface="Ubuntu"/>
                <a:cs typeface="Ubuntu"/>
                <a:sym typeface="Ubuntu"/>
              </a:rPr>
              <a:t>&lt;base&gt;</a:t>
            </a:r>
            <a:r>
              <a:rPr b="0" i="0" lang="es-CO" sz="18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: URL base para enlaces relativos.</a:t>
            </a:r>
            <a:endParaRPr b="0" i="0" sz="1800" u="none" cap="none" strike="noStrike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455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36" name="Google Shape;236;p37"/>
          <p:cNvSpPr txBox="1"/>
          <p:nvPr/>
        </p:nvSpPr>
        <p:spPr>
          <a:xfrm>
            <a:off x="5507919" y="2229973"/>
            <a:ext cx="6109458" cy="25545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CO" sz="2800" u="none" cap="none" strike="noStrike">
                <a:solidFill>
                  <a:srgbClr val="181E4B"/>
                </a:solidFill>
                <a:latin typeface="Ubuntu"/>
                <a:ea typeface="Ubuntu"/>
                <a:cs typeface="Ubuntu"/>
                <a:sym typeface="Ubuntu"/>
              </a:rPr>
              <a:t>“</a:t>
            </a:r>
            <a:r>
              <a:rPr b="1" i="0" lang="es-CO" sz="3200" u="none" cap="none" strike="noStrike">
                <a:solidFill>
                  <a:srgbClr val="181E4B"/>
                </a:solidFill>
                <a:latin typeface="Ubuntu"/>
                <a:ea typeface="Ubuntu"/>
                <a:cs typeface="Ubuntu"/>
                <a:sym typeface="Ubuntu"/>
              </a:rPr>
              <a:t>Estas etiquetas se utilizan para insertar elementos específicos en el documento HTML y no requieren una etiqueta de cierre separada.”</a:t>
            </a:r>
            <a:endParaRPr b="1" i="0" sz="2800" u="none" cap="none" strike="noStrike">
              <a:solidFill>
                <a:srgbClr val="181E4B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8"/>
          <p:cNvSpPr txBox="1"/>
          <p:nvPr/>
        </p:nvSpPr>
        <p:spPr>
          <a:xfrm>
            <a:off x="1924498" y="605925"/>
            <a:ext cx="8343004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i="0" lang="es-CO" sz="4400" u="none" cap="none" strike="noStrike">
                <a:solidFill>
                  <a:srgbClr val="181E4B"/>
                </a:solidFill>
                <a:latin typeface="Ubuntu"/>
                <a:ea typeface="Ubuntu"/>
                <a:cs typeface="Ubuntu"/>
                <a:sym typeface="Ubuntu"/>
              </a:rPr>
              <a:t>Sintaxis HTML5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2" name="Google Shape;242;p38"/>
          <p:cNvPicPr preferRelativeResize="0"/>
          <p:nvPr/>
        </p:nvPicPr>
        <p:blipFill rotWithShape="1">
          <a:blip r:embed="rId3">
            <a:alphaModFix/>
          </a:blip>
          <a:srcRect b="0" l="0" r="79423" t="753"/>
          <a:stretch/>
        </p:blipFill>
        <p:spPr>
          <a:xfrm>
            <a:off x="8985812" y="0"/>
            <a:ext cx="3206188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039707" y="397102"/>
            <a:ext cx="724829" cy="208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38"/>
          <p:cNvPicPr preferRelativeResize="0"/>
          <p:nvPr/>
        </p:nvPicPr>
        <p:blipFill rotWithShape="1">
          <a:blip r:embed="rId5">
            <a:alphaModFix/>
          </a:blip>
          <a:srcRect b="0" l="0" r="10996" t="0"/>
          <a:stretch/>
        </p:blipFill>
        <p:spPr>
          <a:xfrm>
            <a:off x="9566788" y="891753"/>
            <a:ext cx="2625212" cy="54806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3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238067" y="623164"/>
            <a:ext cx="2574871" cy="1091336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38"/>
          <p:cNvSpPr txBox="1"/>
          <p:nvPr/>
        </p:nvSpPr>
        <p:spPr>
          <a:xfrm>
            <a:off x="1924498" y="1213648"/>
            <a:ext cx="8343004" cy="5847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i="0" lang="es-CO" sz="3200" u="none" cap="none" strike="noStrike">
                <a:solidFill>
                  <a:srgbClr val="181E4B"/>
                </a:solidFill>
                <a:latin typeface="Ubuntu"/>
                <a:ea typeface="Ubuntu"/>
                <a:cs typeface="Ubuntu"/>
                <a:sym typeface="Ubuntu"/>
              </a:rPr>
              <a:t>Estructuras</a:t>
            </a:r>
            <a:endParaRPr b="0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47" name="Google Shape;247;p38"/>
          <p:cNvGraphicFramePr/>
          <p:nvPr/>
        </p:nvGraphicFramePr>
        <p:xfrm>
          <a:off x="925832" y="137536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{48C18309-0E82-4DF1-894B-4B827C604484}</a:tableStyleId>
              </a:tblPr>
              <a:tblGrid>
                <a:gridCol w="5170175"/>
                <a:gridCol w="5170175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none" cap="none" strike="noStrike">
                          <a:latin typeface="Ubuntu"/>
                          <a:ea typeface="Ubuntu"/>
                          <a:cs typeface="Ubuntu"/>
                          <a:sym typeface="Ubuntu"/>
                        </a:rPr>
                        <a:t>Elemento 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none" cap="none" strike="noStrike">
                          <a:latin typeface="Ubuntu"/>
                          <a:ea typeface="Ubuntu"/>
                          <a:cs typeface="Ubuntu"/>
                          <a:sym typeface="Ubuntu"/>
                        </a:rPr>
                        <a:t>Descripción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none" cap="none" strike="noStrike">
                          <a:latin typeface="Ubuntu"/>
                          <a:ea typeface="Ubuntu"/>
                          <a:cs typeface="Ubuntu"/>
                          <a:sym typeface="Ubuntu"/>
                        </a:rPr>
                        <a:t>&lt;!DOCTYPE html&gt;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none" cap="none" strike="noStrike">
                          <a:latin typeface="Ubuntu"/>
                          <a:ea typeface="Ubuntu"/>
                          <a:cs typeface="Ubuntu"/>
                          <a:sym typeface="Ubuntu"/>
                        </a:rPr>
                        <a:t>Indica que el documento está bajo el estándar de HTML5.</a:t>
                      </a:r>
                      <a:endParaRPr/>
                    </a:p>
                  </a:txBody>
                  <a:tcPr marT="45725" marB="45725" marR="91450" marL="91450" anchor="ctr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none" cap="none" strike="noStrike">
                          <a:latin typeface="Ubuntu"/>
                          <a:ea typeface="Ubuntu"/>
                          <a:cs typeface="Ubuntu"/>
                          <a:sym typeface="Ubuntu"/>
                        </a:rPr>
                        <a:t>&lt;html&gt;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none" cap="none" strike="noStrike">
                          <a:latin typeface="Ubuntu"/>
                          <a:ea typeface="Ubuntu"/>
                          <a:cs typeface="Ubuntu"/>
                          <a:sym typeface="Ubuntu"/>
                        </a:rPr>
                        <a:t>Representa la raíz de un documento HTML y sirve como contenedor para los demás elementos HTML, como &lt;head&gt; y &lt;body&gt;. El atributo lang especifica el idioma del documento, lo que ayuda con la accesibilidad y el SEO.</a:t>
                      </a:r>
                      <a:endParaRPr/>
                    </a:p>
                  </a:txBody>
                  <a:tcPr marT="45725" marB="45725" marR="91450" marL="91450" anchor="ctr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none" cap="none" strike="noStrike">
                          <a:latin typeface="Ubuntu"/>
                          <a:ea typeface="Ubuntu"/>
                          <a:cs typeface="Ubuntu"/>
                          <a:sym typeface="Ubuntu"/>
                        </a:rPr>
                        <a:t>&lt;head&gt;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none" cap="none" strike="noStrike">
                          <a:latin typeface="Ubuntu"/>
                          <a:ea typeface="Ubuntu"/>
                          <a:cs typeface="Ubuntu"/>
                          <a:sym typeface="Ubuntu"/>
                        </a:rPr>
                        <a:t>En su interior se incluye la colección de metadatos sobre el documento, los enlaces a scripts y hojas de estilo.</a:t>
                      </a:r>
                      <a:endParaRPr/>
                    </a:p>
                  </a:txBody>
                  <a:tcPr marT="45725" marB="45725" marR="91450" marL="91450" anchor="ctr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none" cap="none" strike="noStrike">
                          <a:latin typeface="Ubuntu"/>
                          <a:ea typeface="Ubuntu"/>
                          <a:cs typeface="Ubuntu"/>
                          <a:sym typeface="Ubuntu"/>
                        </a:rPr>
                        <a:t>&lt;title&gt;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none" cap="none" strike="noStrike">
                          <a:latin typeface="Ubuntu"/>
                          <a:ea typeface="Ubuntu"/>
                          <a:cs typeface="Ubuntu"/>
                          <a:sym typeface="Ubuntu"/>
                        </a:rPr>
                        <a:t>Representa el título del documento. Se muestra en la barra superior del navegador o en las pestañas de página.</a:t>
                      </a:r>
                      <a:endParaRPr/>
                    </a:p>
                  </a:txBody>
                  <a:tcPr marT="45725" marB="45725" marR="91450" marL="91450" anchor="ctr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none" cap="none" strike="noStrike">
                          <a:latin typeface="Ubuntu"/>
                          <a:ea typeface="Ubuntu"/>
                          <a:cs typeface="Ubuntu"/>
                          <a:sym typeface="Ubuntu"/>
                        </a:rPr>
                        <a:t>&lt;link&gt;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none" cap="none" strike="noStrike">
                          <a:latin typeface="Ubuntu"/>
                          <a:ea typeface="Ubuntu"/>
                          <a:cs typeface="Ubuntu"/>
                          <a:sym typeface="Ubuntu"/>
                        </a:rPr>
                        <a:t>Enlaza documentos externos, por ejemplo CSS.</a:t>
                      </a:r>
                      <a:endParaRPr/>
                    </a:p>
                  </a:txBody>
                  <a:tcPr marT="45725" marB="45725" marR="91450" marL="91450" anchor="ctr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none" cap="none" strike="noStrike">
                          <a:latin typeface="Ubuntu"/>
                          <a:ea typeface="Ubuntu"/>
                          <a:cs typeface="Ubuntu"/>
                          <a:sym typeface="Ubuntu"/>
                        </a:rPr>
                        <a:t>&lt;meta&gt;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none" cap="none" strike="noStrike">
                          <a:latin typeface="Ubuntu"/>
                          <a:ea typeface="Ubuntu"/>
                          <a:cs typeface="Ubuntu"/>
                          <a:sym typeface="Ubuntu"/>
                        </a:rPr>
                        <a:t>Define los metadatos que no pueden ser definidos usando otro elemento HTML. </a:t>
                      </a:r>
                      <a:endParaRPr/>
                    </a:p>
                  </a:txBody>
                  <a:tcPr marT="45725" marB="45725" marR="91450" marL="91450" anchor="ctr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none" cap="none" strike="noStrike">
                          <a:latin typeface="Ubuntu"/>
                          <a:ea typeface="Ubuntu"/>
                          <a:cs typeface="Ubuntu"/>
                          <a:sym typeface="Ubuntu"/>
                        </a:rPr>
                        <a:t>&lt;style&gt;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none" cap="none" strike="noStrike">
                          <a:latin typeface="Ubuntu"/>
                          <a:ea typeface="Ubuntu"/>
                          <a:cs typeface="Ubuntu"/>
                          <a:sym typeface="Ubuntu"/>
                        </a:rPr>
                        <a:t>Usada para escribir CSS interno.</a:t>
                      </a:r>
                      <a:endParaRPr/>
                    </a:p>
                  </a:txBody>
                  <a:tcPr marT="45725" marB="45725" marR="91450" marL="91450" anchor="ctr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none" cap="none" strike="noStrike">
                          <a:latin typeface="Ubuntu"/>
                          <a:ea typeface="Ubuntu"/>
                          <a:cs typeface="Ubuntu"/>
                          <a:sym typeface="Ubuntu"/>
                        </a:rPr>
                        <a:t>&lt;script&gt;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none" cap="none" strike="noStrike">
                          <a:latin typeface="Ubuntu"/>
                          <a:ea typeface="Ubuntu"/>
                          <a:cs typeface="Ubuntu"/>
                          <a:sym typeface="Ubuntu"/>
                        </a:rPr>
                        <a:t>Define un script interno o un enlace hacia un script externo de JavaScript.</a:t>
                      </a:r>
                      <a:endParaRPr/>
                    </a:p>
                  </a:txBody>
                  <a:tcPr marT="45725" marB="45725" marR="91450" marL="91450" anchor="ctr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none" cap="none" strike="noStrike">
                          <a:latin typeface="Ubuntu"/>
                          <a:ea typeface="Ubuntu"/>
                          <a:cs typeface="Ubuntu"/>
                          <a:sym typeface="Ubuntu"/>
                        </a:rPr>
                        <a:t>&lt;body&gt;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none" cap="none" strike="noStrike">
                          <a:latin typeface="Ubuntu"/>
                          <a:ea typeface="Ubuntu"/>
                          <a:cs typeface="Ubuntu"/>
                          <a:sym typeface="Ubuntu"/>
                        </a:rPr>
                        <a:t>Recoge todo el contenido que puede ver un usuario de un documento HTML. Sólo puede existir un elemento &lt;body&gt; en el documento.</a:t>
                      </a:r>
                      <a:endParaRPr/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9"/>
          <p:cNvSpPr txBox="1"/>
          <p:nvPr/>
        </p:nvSpPr>
        <p:spPr>
          <a:xfrm>
            <a:off x="1924498" y="605925"/>
            <a:ext cx="8343004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i="0" lang="es-CO" sz="4400" u="none" cap="none" strike="noStrike">
                <a:solidFill>
                  <a:srgbClr val="181E4B"/>
                </a:solidFill>
                <a:latin typeface="Ubuntu"/>
                <a:ea typeface="Ubuntu"/>
                <a:cs typeface="Ubuntu"/>
                <a:sym typeface="Ubuntu"/>
              </a:rPr>
              <a:t>Sintaxis HTML5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3" name="Google Shape;253;p39"/>
          <p:cNvPicPr preferRelativeResize="0"/>
          <p:nvPr/>
        </p:nvPicPr>
        <p:blipFill rotWithShape="1">
          <a:blip r:embed="rId3">
            <a:alphaModFix/>
          </a:blip>
          <a:srcRect b="0" l="0" r="79423" t="753"/>
          <a:stretch/>
        </p:blipFill>
        <p:spPr>
          <a:xfrm>
            <a:off x="8985812" y="0"/>
            <a:ext cx="3206188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039707" y="397102"/>
            <a:ext cx="724829" cy="208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39"/>
          <p:cNvPicPr preferRelativeResize="0"/>
          <p:nvPr/>
        </p:nvPicPr>
        <p:blipFill rotWithShape="1">
          <a:blip r:embed="rId5">
            <a:alphaModFix/>
          </a:blip>
          <a:srcRect b="0" l="0" r="10996" t="0"/>
          <a:stretch/>
        </p:blipFill>
        <p:spPr>
          <a:xfrm>
            <a:off x="9566788" y="891753"/>
            <a:ext cx="2625212" cy="54806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3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238067" y="623164"/>
            <a:ext cx="2574871" cy="1091336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39"/>
          <p:cNvSpPr txBox="1"/>
          <p:nvPr/>
        </p:nvSpPr>
        <p:spPr>
          <a:xfrm>
            <a:off x="1924498" y="1213648"/>
            <a:ext cx="8343004" cy="5847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i="0" lang="es-CO" sz="3200" u="none" cap="none" strike="noStrike">
                <a:solidFill>
                  <a:srgbClr val="181E4B"/>
                </a:solidFill>
                <a:latin typeface="Ubuntu"/>
                <a:ea typeface="Ubuntu"/>
                <a:cs typeface="Ubuntu"/>
                <a:sym typeface="Ubuntu"/>
              </a:rPr>
              <a:t>Etiquetas de texto</a:t>
            </a:r>
            <a:endParaRPr b="0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58" name="Google Shape;258;p39"/>
          <p:cNvGraphicFramePr/>
          <p:nvPr/>
        </p:nvGraphicFramePr>
        <p:xfrm>
          <a:off x="529089" y="1731739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{48C18309-0E82-4DF1-894B-4B827C604484}</a:tableStyleId>
              </a:tblPr>
              <a:tblGrid>
                <a:gridCol w="2783450"/>
                <a:gridCol w="4593525"/>
                <a:gridCol w="2553575"/>
                <a:gridCol w="1203250"/>
              </a:tblGrid>
              <a:tr h="3001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O" sz="1400" u="none" cap="none" strike="noStrike">
                          <a:latin typeface="Ubuntu"/>
                          <a:ea typeface="Ubuntu"/>
                          <a:cs typeface="Ubuntu"/>
                          <a:sym typeface="Ubuntu"/>
                        </a:rPr>
                        <a:t>Etiqueta</a:t>
                      </a:r>
                      <a:endParaRPr sz="1400" u="none" cap="none" strike="noStrike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O" sz="1400" u="none" cap="none" strike="noStrike">
                          <a:latin typeface="Ubuntu"/>
                          <a:ea typeface="Ubuntu"/>
                          <a:cs typeface="Ubuntu"/>
                          <a:sym typeface="Ubuntu"/>
                        </a:rPr>
                        <a:t>Descripción</a:t>
                      </a:r>
                      <a:endParaRPr sz="1400" u="none" cap="none" strike="noStrike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O" sz="1400" u="none" cap="none" strike="noStrike">
                          <a:latin typeface="Ubuntu"/>
                          <a:ea typeface="Ubuntu"/>
                          <a:cs typeface="Ubuntu"/>
                          <a:sym typeface="Ubuntu"/>
                        </a:rPr>
                        <a:t>Ejemplo</a:t>
                      </a:r>
                      <a:endParaRPr sz="1400" u="none" cap="none" strike="noStrike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O" sz="1400" u="none" cap="none" strike="noStrike">
                          <a:latin typeface="Ubuntu"/>
                          <a:ea typeface="Ubuntu"/>
                          <a:cs typeface="Ubuntu"/>
                          <a:sym typeface="Ubuntu"/>
                        </a:rPr>
                        <a:t>Más info</a:t>
                      </a:r>
                      <a:endParaRPr sz="1400" u="none" cap="none" strike="noStrike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45725" marB="45725" marR="91450" marL="91450"/>
                </a:tc>
              </a:tr>
              <a:tr h="4193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O" sz="1400" u="none" cap="none" strike="noStrike">
                          <a:solidFill>
                            <a:srgbClr val="EB5757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&lt;a&gt;</a:t>
                      </a:r>
                      <a:endParaRPr sz="1400" u="none" cap="none" strike="noStrike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none" cap="none" strike="noStrike">
                          <a:latin typeface="Ubuntu"/>
                          <a:ea typeface="Ubuntu"/>
                          <a:cs typeface="Ubuntu"/>
                          <a:sym typeface="Ubuntu"/>
                        </a:rPr>
                        <a:t>Fragmento de texto que enlaza a otra página diferente.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sng" cap="none" strike="noStrike">
                          <a:solidFill>
                            <a:schemeClr val="hlink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  <a:hlinkClick r:id="rId7"/>
                        </a:rPr>
                        <a:t>miweb.com</a:t>
                      </a:r>
                      <a:endParaRPr sz="1400" u="none" cap="none" strike="noStrike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sng" cap="none" strike="noStrike">
                          <a:solidFill>
                            <a:schemeClr val="hlink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  <a:hlinkClick r:id="rId8"/>
                        </a:rPr>
                        <a:t>&lt;a&gt;</a:t>
                      </a:r>
                      <a:endParaRPr sz="1400" u="none" cap="none" strike="noStrike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45725" marB="45725" marR="91450" marL="91450"/>
                </a:tc>
              </a:tr>
              <a:tr h="4193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O" sz="1400" u="none" cap="none" strike="noStrike">
                          <a:solidFill>
                            <a:srgbClr val="EB5757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&lt;strong&gt;</a:t>
                      </a:r>
                      <a:endParaRPr sz="1400" u="none" cap="none" strike="noStrike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none" cap="none" strike="noStrike">
                          <a:latin typeface="Ubuntu"/>
                          <a:ea typeface="Ubuntu"/>
                          <a:cs typeface="Ubuntu"/>
                          <a:sym typeface="Ubuntu"/>
                        </a:rPr>
                        <a:t>Fragmento de texto importante o palabras clave.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O" sz="1400" u="none" cap="none" strike="noStrike">
                          <a:latin typeface="Ubuntu"/>
                          <a:ea typeface="Ubuntu"/>
                          <a:cs typeface="Ubuntu"/>
                          <a:sym typeface="Ubuntu"/>
                        </a:rPr>
                        <a:t>Texto importante</a:t>
                      </a:r>
                      <a:endParaRPr sz="1400" u="none" cap="none" strike="noStrike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sng" cap="none" strike="noStrike">
                          <a:solidFill>
                            <a:schemeClr val="hlink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  <a:hlinkClick r:id="rId9"/>
                        </a:rPr>
                        <a:t>&lt;strong&gt;</a:t>
                      </a:r>
                      <a:endParaRPr sz="1400" u="none" cap="none" strike="noStrike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45725" marB="45725" marR="91450" marL="91450"/>
                </a:tc>
              </a:tr>
              <a:tr h="4591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O" sz="1400" u="none" cap="none" strike="noStrike">
                          <a:solidFill>
                            <a:srgbClr val="EB5757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&lt;em&gt;</a:t>
                      </a:r>
                      <a:endParaRPr sz="1400" u="none" cap="none" strike="noStrike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none" cap="none" strike="noStrike">
                          <a:latin typeface="Ubuntu"/>
                          <a:ea typeface="Ubuntu"/>
                          <a:cs typeface="Ubuntu"/>
                          <a:sym typeface="Ubuntu"/>
                        </a:rPr>
                        <a:t>Fragmento de texto enfatizado respecto a la frase que lo contiene.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s-CO" sz="1400" u="none" cap="none" strike="noStrike">
                          <a:latin typeface="Ubuntu"/>
                          <a:ea typeface="Ubuntu"/>
                          <a:cs typeface="Ubuntu"/>
                          <a:sym typeface="Ubuntu"/>
                        </a:rPr>
                        <a:t>Texto enfatizado</a:t>
                      </a:r>
                      <a:endParaRPr sz="1400" u="none" cap="none" strike="noStrike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sng" cap="none" strike="noStrike">
                          <a:solidFill>
                            <a:schemeClr val="hlink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  <a:hlinkClick r:id="rId10"/>
                        </a:rPr>
                        <a:t>&lt;em&gt;</a:t>
                      </a:r>
                      <a:endParaRPr sz="1400" u="none" cap="none" strike="noStrike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45725" marB="45725" marR="91450" marL="91450"/>
                </a:tc>
              </a:tr>
              <a:tr h="592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O" sz="1400" u="none" cap="none" strike="noStrike">
                          <a:solidFill>
                            <a:srgbClr val="EB5757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&lt;mark&gt;</a:t>
                      </a:r>
                      <a:endParaRPr sz="1400" u="none" cap="none" strike="noStrike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none" cap="none" strike="noStrike">
                          <a:latin typeface="Ubuntu"/>
                          <a:ea typeface="Ubuntu"/>
                          <a:cs typeface="Ubuntu"/>
                          <a:sym typeface="Ubuntu"/>
                        </a:rPr>
                        <a:t>Fragmento de texto resaltado, simulando estar marcado con rotulador amarillo.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none" cap="none" strike="noStrike">
                          <a:latin typeface="Ubuntu"/>
                          <a:ea typeface="Ubuntu"/>
                          <a:cs typeface="Ubuntu"/>
                          <a:sym typeface="Ubuntu"/>
                        </a:rPr>
                        <a:t>Texto marcado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sng" cap="none" strike="noStrike">
                          <a:solidFill>
                            <a:schemeClr val="hlink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  <a:hlinkClick r:id="rId11"/>
                        </a:rPr>
                        <a:t>&lt;mark&gt;</a:t>
                      </a:r>
                      <a:endParaRPr sz="1400" u="none" cap="none" strike="noStrike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45725" marB="45725" marR="91450" marL="91450"/>
                </a:tc>
              </a:tr>
              <a:tr h="592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O" sz="1400" u="none" cap="none" strike="noStrike">
                          <a:solidFill>
                            <a:srgbClr val="EB5757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&lt;b&gt;</a:t>
                      </a:r>
                      <a:endParaRPr sz="1400" u="none" cap="none" strike="noStrike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none" cap="none" strike="noStrike">
                          <a:latin typeface="Ubuntu"/>
                          <a:ea typeface="Ubuntu"/>
                          <a:cs typeface="Ubuntu"/>
                          <a:sym typeface="Ubuntu"/>
                        </a:rPr>
                        <a:t>Fragmento de texto sin importancia destacable (fines utilitarios).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O" sz="1400" u="none" cap="none" strike="noStrike">
                          <a:latin typeface="Ubuntu"/>
                          <a:ea typeface="Ubuntu"/>
                          <a:cs typeface="Ubuntu"/>
                          <a:sym typeface="Ubuntu"/>
                        </a:rPr>
                        <a:t>Texto destacado</a:t>
                      </a:r>
                      <a:endParaRPr sz="1400" u="none" cap="none" strike="noStrike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sng" cap="none" strike="noStrike">
                          <a:solidFill>
                            <a:schemeClr val="hlink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  <a:hlinkClick r:id="rId12"/>
                        </a:rPr>
                        <a:t>&lt;b&gt;</a:t>
                      </a:r>
                      <a:endParaRPr sz="1400" u="none" cap="none" strike="noStrike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45725" marB="45725" marR="91450" marL="91450"/>
                </a:tc>
              </a:tr>
              <a:tr h="4193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O" sz="1400" u="none" cap="none" strike="noStrike">
                          <a:solidFill>
                            <a:srgbClr val="EB5757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&lt;i&gt;</a:t>
                      </a:r>
                      <a:endParaRPr sz="1400" u="none" cap="none" strike="noStrike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none" cap="none" strike="noStrike">
                          <a:latin typeface="Ubuntu"/>
                          <a:ea typeface="Ubuntu"/>
                          <a:cs typeface="Ubuntu"/>
                          <a:sym typeface="Ubuntu"/>
                        </a:rPr>
                        <a:t>Fragmento de texto con voz o tono alternativo al resto.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s-CO" sz="1400" u="none" cap="none" strike="noStrike">
                          <a:latin typeface="Ubuntu"/>
                          <a:ea typeface="Ubuntu"/>
                          <a:cs typeface="Ubuntu"/>
                          <a:sym typeface="Ubuntu"/>
                        </a:rPr>
                        <a:t>Texto alternativo</a:t>
                      </a:r>
                      <a:endParaRPr sz="1400" u="none" cap="none" strike="noStrike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sng" cap="none" strike="noStrike">
                          <a:solidFill>
                            <a:schemeClr val="hlink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  <a:hlinkClick r:id="rId13"/>
                        </a:rPr>
                        <a:t>&lt;i&gt;</a:t>
                      </a:r>
                      <a:endParaRPr sz="1400" u="none" cap="none" strike="noStrike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45725" marB="45725" marR="91450" marL="91450"/>
                </a:tc>
              </a:tr>
              <a:tr h="592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O" sz="1400" u="none" cap="none" strike="noStrike">
                          <a:solidFill>
                            <a:srgbClr val="EB5757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&lt;u&gt;</a:t>
                      </a:r>
                      <a:endParaRPr sz="1400" u="none" cap="none" strike="noStrike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none" cap="none" strike="noStrike">
                          <a:latin typeface="Ubuntu"/>
                          <a:ea typeface="Ubuntu"/>
                          <a:cs typeface="Ubuntu"/>
                          <a:sym typeface="Ubuntu"/>
                        </a:rPr>
                        <a:t>Fragmento de texto para nombres propios o escritura incorrecta intencionada.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none" cap="none" strike="noStrike">
                          <a:latin typeface="Ubuntu"/>
                          <a:ea typeface="Ubuntu"/>
                          <a:cs typeface="Ubuntu"/>
                          <a:sym typeface="Ubuntu"/>
                        </a:rPr>
                        <a:t>«MiWeb»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sng" cap="none" strike="noStrike">
                          <a:solidFill>
                            <a:schemeClr val="hlink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  <a:hlinkClick r:id="rId14"/>
                        </a:rPr>
                        <a:t>&lt;u&gt;</a:t>
                      </a:r>
                      <a:endParaRPr sz="1400" u="none" cap="none" strike="noStrike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45725" marB="45725" marR="91450" marL="91450"/>
                </a:tc>
              </a:tr>
              <a:tr h="4193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O" sz="1400" u="none" cap="none" strike="noStrike">
                          <a:solidFill>
                            <a:srgbClr val="EB5757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&lt;s&gt;</a:t>
                      </a:r>
                      <a:endParaRPr sz="1400" u="none" cap="none" strike="noStrike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none" cap="none" strike="noStrike">
                          <a:latin typeface="Ubuntu"/>
                          <a:ea typeface="Ubuntu"/>
                          <a:cs typeface="Ubuntu"/>
                          <a:sym typeface="Ubuntu"/>
                        </a:rPr>
                        <a:t>Fragmento de texto inexacto o que ya no es relevante.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none" cap="none" strike="sngStrike">
                          <a:latin typeface="Ubuntu"/>
                          <a:ea typeface="Ubuntu"/>
                          <a:cs typeface="Ubuntu"/>
                          <a:sym typeface="Ubuntu"/>
                        </a:rPr>
                        <a:t>errores o inexactitudes</a:t>
                      </a:r>
                      <a:endParaRPr sz="1400" u="none" cap="none" strike="noStrike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sng" cap="none" strike="noStrike">
                          <a:solidFill>
                            <a:schemeClr val="hlink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  <a:hlinkClick r:id="rId15"/>
                        </a:rPr>
                        <a:t>&lt;s&gt;</a:t>
                      </a:r>
                      <a:endParaRPr sz="1400" u="none" cap="none" strike="noStrike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45725" marB="45725" marR="91450" marL="91450"/>
                </a:tc>
              </a:tr>
              <a:tr h="4591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O" sz="1400" u="none" cap="none" strike="noStrike">
                          <a:solidFill>
                            <a:srgbClr val="EB5757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</a:rPr>
                        <a:t>&lt;span&gt;</a:t>
                      </a:r>
                      <a:endParaRPr sz="1400" u="none" cap="none" strike="noStrike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none" cap="none" strike="noStrike">
                          <a:latin typeface="Ubuntu"/>
                          <a:ea typeface="Ubuntu"/>
                          <a:cs typeface="Ubuntu"/>
                          <a:sym typeface="Ubuntu"/>
                        </a:rPr>
                        <a:t>Fragmento de texto genérico sin significado (útil para seleccionar).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none" cap="none" strike="noStrike">
                          <a:latin typeface="Ubuntu"/>
                          <a:ea typeface="Ubuntu"/>
                          <a:cs typeface="Ubuntu"/>
                          <a:sym typeface="Ubuntu"/>
                        </a:rPr>
                        <a:t>Fragmento de texto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sng" cap="none" strike="noStrike">
                          <a:solidFill>
                            <a:schemeClr val="hlink"/>
                          </a:solidFill>
                          <a:latin typeface="Ubuntu"/>
                          <a:ea typeface="Ubuntu"/>
                          <a:cs typeface="Ubuntu"/>
                          <a:sym typeface="Ubuntu"/>
                          <a:hlinkClick r:id="rId16"/>
                        </a:rPr>
                        <a:t>&lt;span&gt;</a:t>
                      </a:r>
                      <a:endParaRPr sz="1400" u="none" cap="none" strike="noStrike"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9"/>
          <p:cNvPicPr preferRelativeResize="0"/>
          <p:nvPr/>
        </p:nvPicPr>
        <p:blipFill rotWithShape="1">
          <a:blip r:embed="rId3">
            <a:alphaModFix/>
          </a:blip>
          <a:srcRect b="0" l="0" r="79423" t="753"/>
          <a:stretch/>
        </p:blipFill>
        <p:spPr>
          <a:xfrm rot="10800000">
            <a:off x="3072" y="0"/>
            <a:ext cx="3206188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9"/>
          <p:cNvSpPr txBox="1"/>
          <p:nvPr/>
        </p:nvSpPr>
        <p:spPr>
          <a:xfrm>
            <a:off x="2083318" y="623164"/>
            <a:ext cx="8343004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i="0" lang="es-CO" sz="4400" u="none" cap="none" strike="noStrike">
                <a:solidFill>
                  <a:srgbClr val="181E4B"/>
                </a:solidFill>
                <a:latin typeface="Ubuntu"/>
                <a:ea typeface="Ubuntu"/>
                <a:cs typeface="Ubuntu"/>
                <a:sym typeface="Ubuntu"/>
              </a:rPr>
              <a:t>Sintaxis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5" name="Google Shape;265;p9"/>
          <p:cNvPicPr preferRelativeResize="0"/>
          <p:nvPr/>
        </p:nvPicPr>
        <p:blipFill rotWithShape="1">
          <a:blip r:embed="rId3">
            <a:alphaModFix/>
          </a:blip>
          <a:srcRect b="0" l="0" r="79423" t="753"/>
          <a:stretch/>
        </p:blipFill>
        <p:spPr>
          <a:xfrm>
            <a:off x="8985812" y="0"/>
            <a:ext cx="3206188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039707" y="397102"/>
            <a:ext cx="724829" cy="208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9"/>
          <p:cNvPicPr preferRelativeResize="0"/>
          <p:nvPr/>
        </p:nvPicPr>
        <p:blipFill rotWithShape="1">
          <a:blip r:embed="rId5">
            <a:alphaModFix/>
          </a:blip>
          <a:srcRect b="0" l="0" r="10996" t="0"/>
          <a:stretch/>
        </p:blipFill>
        <p:spPr>
          <a:xfrm>
            <a:off x="9566788" y="891753"/>
            <a:ext cx="2625212" cy="54806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238067" y="623164"/>
            <a:ext cx="2574871" cy="1091336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9"/>
          <p:cNvSpPr txBox="1"/>
          <p:nvPr/>
        </p:nvSpPr>
        <p:spPr>
          <a:xfrm>
            <a:off x="1924498" y="1213648"/>
            <a:ext cx="8343004" cy="5847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i="0" lang="es-CO" sz="3200" u="none" cap="none" strike="noStrike">
                <a:solidFill>
                  <a:srgbClr val="181E4B"/>
                </a:solidFill>
                <a:latin typeface="Ubuntu"/>
                <a:ea typeface="Ubuntu"/>
                <a:cs typeface="Ubuntu"/>
                <a:sym typeface="Ubuntu"/>
              </a:rPr>
              <a:t>Etiquetas de texto</a:t>
            </a:r>
            <a:endParaRPr b="0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0" name="Google Shape;270;p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202292" y="2796696"/>
            <a:ext cx="10105055" cy="17658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p40"/>
          <p:cNvPicPr preferRelativeResize="0"/>
          <p:nvPr/>
        </p:nvPicPr>
        <p:blipFill rotWithShape="1">
          <a:blip r:embed="rId3">
            <a:alphaModFix/>
          </a:blip>
          <a:srcRect b="0" l="0" r="79423" t="753"/>
          <a:stretch/>
        </p:blipFill>
        <p:spPr>
          <a:xfrm rot="10800000">
            <a:off x="3072" y="0"/>
            <a:ext cx="3206188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40"/>
          <p:cNvSpPr txBox="1"/>
          <p:nvPr/>
        </p:nvSpPr>
        <p:spPr>
          <a:xfrm>
            <a:off x="2083318" y="623164"/>
            <a:ext cx="8343004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i="0" lang="es-CO" sz="4400" u="none" cap="none" strike="noStrike">
                <a:solidFill>
                  <a:srgbClr val="181E4B"/>
                </a:solidFill>
                <a:latin typeface="Ubuntu"/>
                <a:ea typeface="Ubuntu"/>
                <a:cs typeface="Ubuntu"/>
                <a:sym typeface="Ubuntu"/>
              </a:rPr>
              <a:t>Sintaxis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7" name="Google Shape;277;p40"/>
          <p:cNvPicPr preferRelativeResize="0"/>
          <p:nvPr/>
        </p:nvPicPr>
        <p:blipFill rotWithShape="1">
          <a:blip r:embed="rId3">
            <a:alphaModFix/>
          </a:blip>
          <a:srcRect b="0" l="0" r="79423" t="753"/>
          <a:stretch/>
        </p:blipFill>
        <p:spPr>
          <a:xfrm>
            <a:off x="8985812" y="0"/>
            <a:ext cx="3206188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039707" y="397102"/>
            <a:ext cx="724829" cy="208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40"/>
          <p:cNvPicPr preferRelativeResize="0"/>
          <p:nvPr/>
        </p:nvPicPr>
        <p:blipFill rotWithShape="1">
          <a:blip r:embed="rId5">
            <a:alphaModFix/>
          </a:blip>
          <a:srcRect b="0" l="0" r="10996" t="0"/>
          <a:stretch/>
        </p:blipFill>
        <p:spPr>
          <a:xfrm>
            <a:off x="9566788" y="891753"/>
            <a:ext cx="2625212" cy="54806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4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238067" y="623164"/>
            <a:ext cx="2574871" cy="1091336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40"/>
          <p:cNvSpPr txBox="1"/>
          <p:nvPr/>
        </p:nvSpPr>
        <p:spPr>
          <a:xfrm>
            <a:off x="1924498" y="1213648"/>
            <a:ext cx="8343004" cy="5847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i="0" lang="es-CO" sz="3200" u="none" cap="none" strike="noStrike">
                <a:solidFill>
                  <a:srgbClr val="181E4B"/>
                </a:solidFill>
                <a:latin typeface="Ubuntu"/>
                <a:ea typeface="Ubuntu"/>
                <a:cs typeface="Ubuntu"/>
                <a:sym typeface="Ubuntu"/>
              </a:rPr>
              <a:t>Fragmentos con significado</a:t>
            </a:r>
            <a:endParaRPr b="0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82" name="Google Shape;282;p40"/>
          <p:cNvGraphicFramePr/>
          <p:nvPr/>
        </p:nvGraphicFramePr>
        <p:xfrm>
          <a:off x="494675" y="1798383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{48C18309-0E82-4DF1-894B-4B827C604484}</a:tableStyleId>
              </a:tblPr>
              <a:tblGrid>
                <a:gridCol w="2720725"/>
                <a:gridCol w="2720725"/>
                <a:gridCol w="2720725"/>
                <a:gridCol w="2720725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none" cap="none" strike="noStrike"/>
                        <a:t>Etiqueta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none" cap="none" strike="noStrike"/>
                        <a:t>Descripción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none" cap="none" strike="noStrike"/>
                        <a:t>Ejemplo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none" cap="none" strike="noStrike"/>
                        <a:t>Más info</a:t>
                      </a:r>
                      <a:endParaRPr/>
                    </a:p>
                  </a:txBody>
                  <a:tcPr marT="45725" marB="45725" marR="91450" marL="91450" anchor="ctr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none" cap="none" strike="noStrike"/>
                        <a:t>&lt;sup&gt;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none" cap="none" strike="noStrike"/>
                        <a:t>Superíndice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none" cap="none" strike="noStrike"/>
                        <a:t>242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sng" cap="none" strike="noStrike">
                          <a:solidFill>
                            <a:schemeClr val="hlink"/>
                          </a:solidFill>
                          <a:hlinkClick r:id="rId7"/>
                        </a:rPr>
                        <a:t>&lt;sup&gt;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none" cap="none" strike="noStrike"/>
                        <a:t>&lt;sub&gt;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none" cap="none" strike="noStrike"/>
                        <a:t>Subíndice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none" cap="none" strike="noStrike"/>
                        <a:t>242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sng" cap="none" strike="noStrike">
                          <a:solidFill>
                            <a:schemeClr val="hlink"/>
                          </a:solidFill>
                          <a:hlinkClick r:id="rId8"/>
                        </a:rPr>
                        <a:t>&lt;sub&gt;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none" cap="none" strike="noStrike"/>
                        <a:t>&lt;small&gt;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none" cap="none" strike="noStrike"/>
                        <a:t>Anotaciones menores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none" cap="none" strike="noStrike"/>
                        <a:t>Pequeña puntualización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sng" cap="none" strike="noStrike">
                          <a:solidFill>
                            <a:schemeClr val="hlink"/>
                          </a:solidFill>
                          <a:hlinkClick r:id="rId9"/>
                        </a:rPr>
                        <a:t>&lt;small&gt;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none" cap="none" strike="noStrike"/>
                        <a:t>&lt;cite&gt;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none" cap="none" strike="noStrike"/>
                        <a:t>Fragmento de texto con el título de un trabajo creativo: obras, libros...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none" cap="none" strike="noStrike"/>
                        <a:t>Videojuego: To the Moon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sng" cap="none" strike="noStrike">
                          <a:solidFill>
                            <a:schemeClr val="hlink"/>
                          </a:solidFill>
                          <a:hlinkClick r:id="rId10"/>
                        </a:rPr>
                        <a:t>&lt;cite&gt;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none" cap="none" strike="noStrike"/>
                        <a:t>&lt;q&gt;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none" cap="none" strike="noStrike"/>
                        <a:t>Cita o frase extraída de otro contexto.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none" cap="none" strike="noStrike"/>
                        <a:t>Frase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sng" cap="none" strike="noStrike">
                          <a:solidFill>
                            <a:schemeClr val="hlink"/>
                          </a:solidFill>
                          <a:hlinkClick r:id="rId11"/>
                        </a:rPr>
                        <a:t>&lt;q&gt;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none" cap="none" strike="noStrike"/>
                        <a:t>&lt;abbr&gt;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none" cap="none" strike="noStrike"/>
                        <a:t>Abreviatura o acrónimo.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none" cap="none" strike="noStrike"/>
                        <a:t>JS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sng" cap="none" strike="noStrike">
                          <a:solidFill>
                            <a:schemeClr val="hlink"/>
                          </a:solidFill>
                          <a:hlinkClick r:id="rId12"/>
                        </a:rPr>
                        <a:t>&lt;abbr&gt;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none" cap="none" strike="noStrike"/>
                        <a:t>&lt;dfn&gt;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none" cap="none" strike="noStrike"/>
                        <a:t>Definición: término que posteriormente será definido.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none" cap="none" strike="noStrike"/>
                        <a:t>CSS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O" sz="1400" u="sng" cap="none" strike="noStrike">
                          <a:solidFill>
                            <a:schemeClr val="hlink"/>
                          </a:solidFill>
                          <a:hlinkClick r:id="rId13"/>
                        </a:rPr>
                        <a:t>&lt;abbr&gt;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222178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2"/>
          <p:cNvPicPr preferRelativeResize="0"/>
          <p:nvPr/>
        </p:nvPicPr>
        <p:blipFill rotWithShape="1">
          <a:blip r:embed="rId4">
            <a:alphaModFix/>
          </a:blip>
          <a:srcRect b="0" l="0" r="7310" t="0"/>
          <a:stretch/>
        </p:blipFill>
        <p:spPr>
          <a:xfrm flipH="1">
            <a:off x="414" y="0"/>
            <a:ext cx="831897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139505" y="4668520"/>
            <a:ext cx="3330258" cy="141150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2"/>
          <p:cNvSpPr txBox="1"/>
          <p:nvPr/>
        </p:nvSpPr>
        <p:spPr>
          <a:xfrm>
            <a:off x="6868162" y="3035810"/>
            <a:ext cx="2834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4" name="Google Shape;94;p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039707" y="397102"/>
            <a:ext cx="724829" cy="208823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2"/>
          <p:cNvSpPr txBox="1"/>
          <p:nvPr/>
        </p:nvSpPr>
        <p:spPr>
          <a:xfrm>
            <a:off x="748553" y="777065"/>
            <a:ext cx="10104325" cy="14465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i="0" lang="es-CO" sz="44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Introducción a HTML</a:t>
            </a:r>
            <a:br>
              <a:rPr b="1" i="0" lang="es-CO" sz="44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</a:br>
            <a:r>
              <a:rPr b="1" i="0" lang="es-CO" sz="44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(HyperText Markup Language)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Imagen de la pantalla de un celular con la imagen de una caricatura&#10;&#10;Descripción generada automáticamente con confianza baja" id="96" name="Google Shape;96;p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flipH="1">
            <a:off x="543156" y="2374118"/>
            <a:ext cx="5053608" cy="43333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" name="Google Shape;287;p41"/>
          <p:cNvPicPr preferRelativeResize="0"/>
          <p:nvPr/>
        </p:nvPicPr>
        <p:blipFill rotWithShape="1">
          <a:blip r:embed="rId3">
            <a:alphaModFix/>
          </a:blip>
          <a:srcRect b="0" l="0" r="79423" t="753"/>
          <a:stretch/>
        </p:blipFill>
        <p:spPr>
          <a:xfrm rot="10800000">
            <a:off x="3072" y="0"/>
            <a:ext cx="3206188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41"/>
          <p:cNvSpPr txBox="1"/>
          <p:nvPr/>
        </p:nvSpPr>
        <p:spPr>
          <a:xfrm>
            <a:off x="2083318" y="623164"/>
            <a:ext cx="8343004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i="0" lang="es-CO" sz="4400" u="none" cap="none" strike="noStrike">
                <a:solidFill>
                  <a:srgbClr val="181E4B"/>
                </a:solidFill>
                <a:latin typeface="Ubuntu"/>
                <a:ea typeface="Ubuntu"/>
                <a:cs typeface="Ubuntu"/>
                <a:sym typeface="Ubuntu"/>
              </a:rPr>
              <a:t>Sintaxis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9" name="Google Shape;289;p41"/>
          <p:cNvPicPr preferRelativeResize="0"/>
          <p:nvPr/>
        </p:nvPicPr>
        <p:blipFill rotWithShape="1">
          <a:blip r:embed="rId3">
            <a:alphaModFix/>
          </a:blip>
          <a:srcRect b="0" l="0" r="79423" t="753"/>
          <a:stretch/>
        </p:blipFill>
        <p:spPr>
          <a:xfrm>
            <a:off x="8985812" y="0"/>
            <a:ext cx="3206188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039707" y="397102"/>
            <a:ext cx="724829" cy="208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41"/>
          <p:cNvPicPr preferRelativeResize="0"/>
          <p:nvPr/>
        </p:nvPicPr>
        <p:blipFill rotWithShape="1">
          <a:blip r:embed="rId5">
            <a:alphaModFix/>
          </a:blip>
          <a:srcRect b="0" l="0" r="10996" t="0"/>
          <a:stretch/>
        </p:blipFill>
        <p:spPr>
          <a:xfrm>
            <a:off x="9566788" y="891753"/>
            <a:ext cx="2625212" cy="54806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4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238067" y="623164"/>
            <a:ext cx="2574871" cy="1091336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41"/>
          <p:cNvSpPr txBox="1"/>
          <p:nvPr/>
        </p:nvSpPr>
        <p:spPr>
          <a:xfrm>
            <a:off x="1924498" y="1213648"/>
            <a:ext cx="8343004" cy="5847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i="0" lang="es-CO" sz="3200" u="none" cap="none" strike="noStrike">
                <a:solidFill>
                  <a:srgbClr val="181E4B"/>
                </a:solidFill>
                <a:latin typeface="Ubuntu"/>
                <a:ea typeface="Ubuntu"/>
                <a:cs typeface="Ubuntu"/>
                <a:sym typeface="Ubuntu"/>
              </a:rPr>
              <a:t>Formato de texto y comentarios</a:t>
            </a:r>
            <a:endParaRPr b="0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4" name="Google Shape;294;p4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255508" y="2304984"/>
            <a:ext cx="9998624" cy="2822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Google Shape;299;p42"/>
          <p:cNvPicPr preferRelativeResize="0"/>
          <p:nvPr/>
        </p:nvPicPr>
        <p:blipFill rotWithShape="1">
          <a:blip r:embed="rId3">
            <a:alphaModFix/>
          </a:blip>
          <a:srcRect b="0" l="0" r="79423" t="753"/>
          <a:stretch/>
        </p:blipFill>
        <p:spPr>
          <a:xfrm rot="10800000">
            <a:off x="3072" y="0"/>
            <a:ext cx="3206188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42"/>
          <p:cNvSpPr txBox="1"/>
          <p:nvPr/>
        </p:nvSpPr>
        <p:spPr>
          <a:xfrm>
            <a:off x="2083318" y="623164"/>
            <a:ext cx="8343004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i="0" lang="es-CO" sz="4400" u="none" cap="none" strike="noStrike">
                <a:solidFill>
                  <a:srgbClr val="181E4B"/>
                </a:solidFill>
                <a:latin typeface="Ubuntu"/>
                <a:ea typeface="Ubuntu"/>
                <a:cs typeface="Ubuntu"/>
                <a:sym typeface="Ubuntu"/>
              </a:rPr>
              <a:t>Sintaxis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1" name="Google Shape;301;p42"/>
          <p:cNvPicPr preferRelativeResize="0"/>
          <p:nvPr/>
        </p:nvPicPr>
        <p:blipFill rotWithShape="1">
          <a:blip r:embed="rId3">
            <a:alphaModFix/>
          </a:blip>
          <a:srcRect b="0" l="0" r="79423" t="753"/>
          <a:stretch/>
        </p:blipFill>
        <p:spPr>
          <a:xfrm>
            <a:off x="8985812" y="0"/>
            <a:ext cx="3206188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039707" y="397102"/>
            <a:ext cx="724829" cy="208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42"/>
          <p:cNvPicPr preferRelativeResize="0"/>
          <p:nvPr/>
        </p:nvPicPr>
        <p:blipFill rotWithShape="1">
          <a:blip r:embed="rId5">
            <a:alphaModFix/>
          </a:blip>
          <a:srcRect b="0" l="0" r="10996" t="0"/>
          <a:stretch/>
        </p:blipFill>
        <p:spPr>
          <a:xfrm>
            <a:off x="9566788" y="891753"/>
            <a:ext cx="2625212" cy="548065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4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238067" y="623164"/>
            <a:ext cx="2574871" cy="1091336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42"/>
          <p:cNvSpPr txBox="1"/>
          <p:nvPr/>
        </p:nvSpPr>
        <p:spPr>
          <a:xfrm>
            <a:off x="1924498" y="1213648"/>
            <a:ext cx="8343004" cy="5847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i="0" lang="es-CO" sz="3200" u="none" cap="none" strike="noStrike">
                <a:solidFill>
                  <a:srgbClr val="181E4B"/>
                </a:solidFill>
                <a:latin typeface="Ubuntu"/>
                <a:ea typeface="Ubuntu"/>
                <a:cs typeface="Ubuntu"/>
                <a:sym typeface="Ubuntu"/>
              </a:rPr>
              <a:t>Formato de texto y comentarios</a:t>
            </a:r>
            <a:endParaRPr b="0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6" name="Google Shape;306;p4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780655" y="1839301"/>
            <a:ext cx="8948330" cy="48938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81E4B"/>
        </a:solidFill>
      </p:bgPr>
    </p:bg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" name="Google Shape;311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58167" y="2494344"/>
            <a:ext cx="5675666" cy="18693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81E4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2" name="Google Shape;102;p13"/>
          <p:cNvPicPr preferRelativeResize="0"/>
          <p:nvPr/>
        </p:nvPicPr>
        <p:blipFill rotWithShape="1">
          <a:blip r:embed="rId3">
            <a:alphaModFix amt="20000"/>
          </a:blip>
          <a:srcRect b="0" l="0" r="0" t="0"/>
          <a:stretch/>
        </p:blipFill>
        <p:spPr>
          <a:xfrm>
            <a:off x="1286" y="0"/>
            <a:ext cx="10287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3"/>
          <p:cNvSpPr txBox="1"/>
          <p:nvPr/>
        </p:nvSpPr>
        <p:spPr>
          <a:xfrm>
            <a:off x="3738780" y="1122064"/>
            <a:ext cx="5959855" cy="39702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Ubuntu"/>
              <a:buNone/>
            </a:pPr>
            <a:r>
              <a:rPr b="0" i="0" lang="es-CO" sz="36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El lenguaje de marcas o lenguaje de marcado es un tipo de lenguaje que no permite la implementación de algoritmos y no dispone de funciones aritméticas ni de variables.</a:t>
            </a:r>
            <a:endParaRPr b="0" i="0" sz="3600" u="none" cap="none" strike="noStrike">
              <a:solidFill>
                <a:schemeClr val="lt1"/>
              </a:solidFill>
              <a:highlight>
                <a:srgbClr val="FE654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04" name="Google Shape;104;p13"/>
          <p:cNvSpPr txBox="1"/>
          <p:nvPr/>
        </p:nvSpPr>
        <p:spPr>
          <a:xfrm>
            <a:off x="2787509" y="579120"/>
            <a:ext cx="934718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b="1" i="0" lang="es-CO" sz="9600" u="none" cap="none" strike="noStrike">
                <a:solidFill>
                  <a:srgbClr val="5ACCA4"/>
                </a:solidFill>
                <a:latin typeface="Ubuntu"/>
                <a:ea typeface="Ubuntu"/>
                <a:cs typeface="Ubuntu"/>
                <a:sym typeface="Ubuntu"/>
              </a:rPr>
              <a:t>“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3"/>
          <p:cNvSpPr txBox="1"/>
          <p:nvPr/>
        </p:nvSpPr>
        <p:spPr>
          <a:xfrm>
            <a:off x="9449902" y="4405510"/>
            <a:ext cx="1087118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b="1" i="0" lang="es-CO" sz="9600" u="none" cap="none" strike="noStrike">
                <a:solidFill>
                  <a:srgbClr val="5ACCA4"/>
                </a:solidFill>
                <a:latin typeface="Ubuntu"/>
                <a:ea typeface="Ubuntu"/>
                <a:cs typeface="Ubuntu"/>
                <a:sym typeface="Ubuntu"/>
              </a:rPr>
              <a:t>”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6" name="Google Shape;106;p13"/>
          <p:cNvPicPr preferRelativeResize="0"/>
          <p:nvPr/>
        </p:nvPicPr>
        <p:blipFill rotWithShape="1">
          <a:blip r:embed="rId4">
            <a:alphaModFix/>
          </a:blip>
          <a:srcRect b="0" l="16254" r="0" t="0"/>
          <a:stretch/>
        </p:blipFill>
        <p:spPr>
          <a:xfrm>
            <a:off x="0" y="436880"/>
            <a:ext cx="3139444" cy="584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039707" y="397102"/>
            <a:ext cx="724829" cy="2088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9FAFC"/>
        </a:solid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4"/>
          <p:cNvPicPr preferRelativeResize="0"/>
          <p:nvPr/>
        </p:nvPicPr>
        <p:blipFill rotWithShape="1">
          <a:blip r:embed="rId3">
            <a:alphaModFix/>
          </a:blip>
          <a:srcRect b="0" l="0" r="29251" t="0"/>
          <a:stretch/>
        </p:blipFill>
        <p:spPr>
          <a:xfrm rot="10800000">
            <a:off x="0" y="0"/>
            <a:ext cx="7967942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039707" y="397102"/>
            <a:ext cx="724829" cy="208823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4"/>
          <p:cNvSpPr txBox="1"/>
          <p:nvPr/>
        </p:nvSpPr>
        <p:spPr>
          <a:xfrm>
            <a:off x="578458" y="397102"/>
            <a:ext cx="3155707" cy="7694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i="0" lang="es-CO" sz="44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HTML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5" name="Google Shape;115;p4"/>
          <p:cNvPicPr preferRelativeResize="0"/>
          <p:nvPr/>
        </p:nvPicPr>
        <p:blipFill rotWithShape="1">
          <a:blip r:embed="rId5">
            <a:alphaModFix/>
          </a:blip>
          <a:srcRect b="0" l="0" r="0" t="10203"/>
          <a:stretch/>
        </p:blipFill>
        <p:spPr>
          <a:xfrm>
            <a:off x="578458" y="1166503"/>
            <a:ext cx="11084602" cy="5443914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4"/>
          <p:cNvSpPr txBox="1"/>
          <p:nvPr/>
        </p:nvSpPr>
        <p:spPr>
          <a:xfrm>
            <a:off x="878275" y="1465471"/>
            <a:ext cx="3677683" cy="13849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CO" sz="2800" u="none" cap="none" strike="noStrike">
                <a:solidFill>
                  <a:srgbClr val="181E4B"/>
                </a:solidFill>
                <a:latin typeface="Ubuntu"/>
                <a:ea typeface="Ubuntu"/>
                <a:cs typeface="Ubuntu"/>
                <a:sym typeface="Ubuntu"/>
              </a:rPr>
              <a:t>FRONT-END VS BACK-END DEVELOPMENT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9FAFC"/>
        </a:solid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32"/>
          <p:cNvPicPr preferRelativeResize="0"/>
          <p:nvPr/>
        </p:nvPicPr>
        <p:blipFill rotWithShape="1">
          <a:blip r:embed="rId3">
            <a:alphaModFix/>
          </a:blip>
          <a:srcRect b="0" l="0" r="29251" t="0"/>
          <a:stretch/>
        </p:blipFill>
        <p:spPr>
          <a:xfrm rot="10800000">
            <a:off x="0" y="0"/>
            <a:ext cx="7967942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039707" y="397102"/>
            <a:ext cx="724829" cy="208823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32"/>
          <p:cNvSpPr txBox="1"/>
          <p:nvPr/>
        </p:nvSpPr>
        <p:spPr>
          <a:xfrm>
            <a:off x="578458" y="397102"/>
            <a:ext cx="3155707" cy="7694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i="0" lang="es-CO" sz="44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HTML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4" name="Google Shape;124;p32"/>
          <p:cNvPicPr preferRelativeResize="0"/>
          <p:nvPr/>
        </p:nvPicPr>
        <p:blipFill rotWithShape="1">
          <a:blip r:embed="rId5">
            <a:alphaModFix/>
          </a:blip>
          <a:srcRect b="-2380" l="-6557" r="6556" t="10310"/>
          <a:stretch/>
        </p:blipFill>
        <p:spPr>
          <a:xfrm>
            <a:off x="188073" y="1166503"/>
            <a:ext cx="11097984" cy="5583068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32"/>
          <p:cNvSpPr txBox="1"/>
          <p:nvPr/>
        </p:nvSpPr>
        <p:spPr>
          <a:xfrm>
            <a:off x="1507960" y="1563605"/>
            <a:ext cx="3609472" cy="13849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CO" sz="2800" u="none" cap="none" strike="noStrike">
                <a:solidFill>
                  <a:srgbClr val="181E4B"/>
                </a:solidFill>
                <a:latin typeface="Ubuntu"/>
                <a:ea typeface="Ubuntu"/>
                <a:cs typeface="Ubuntu"/>
                <a:sym typeface="Ubuntu"/>
              </a:rPr>
              <a:t>FRONT-END VS BACK-END DEVELOPMENT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9FAFC"/>
        </a:solidFill>
      </p:bgPr>
    </p:bg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33"/>
          <p:cNvPicPr preferRelativeResize="0"/>
          <p:nvPr/>
        </p:nvPicPr>
        <p:blipFill rotWithShape="1">
          <a:blip r:embed="rId3">
            <a:alphaModFix/>
          </a:blip>
          <a:srcRect b="0" l="0" r="29251" t="0"/>
          <a:stretch/>
        </p:blipFill>
        <p:spPr>
          <a:xfrm rot="10800000">
            <a:off x="-128337" y="0"/>
            <a:ext cx="7967942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039707" y="397102"/>
            <a:ext cx="724829" cy="208823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33"/>
          <p:cNvSpPr txBox="1"/>
          <p:nvPr/>
        </p:nvSpPr>
        <p:spPr>
          <a:xfrm>
            <a:off x="578458" y="397102"/>
            <a:ext cx="3155707" cy="7694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i="0" lang="es-CO" sz="44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HTML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3" name="Google Shape;133;p3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653578" y="1563605"/>
            <a:ext cx="4884843" cy="4534293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33"/>
          <p:cNvSpPr txBox="1"/>
          <p:nvPr/>
        </p:nvSpPr>
        <p:spPr>
          <a:xfrm>
            <a:off x="5139647" y="1103444"/>
            <a:ext cx="1965603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CO" sz="2800" u="none" cap="none" strike="noStrike">
                <a:solidFill>
                  <a:srgbClr val="181E4B"/>
                </a:solidFill>
                <a:latin typeface="Ubuntu"/>
                <a:ea typeface="Ubuntu"/>
                <a:cs typeface="Ubuntu"/>
                <a:sym typeface="Ubuntu"/>
              </a:rPr>
              <a:t>Contenido</a:t>
            </a:r>
            <a:endParaRPr/>
          </a:p>
        </p:txBody>
      </p:sp>
      <p:sp>
        <p:nvSpPr>
          <p:cNvPr id="135" name="Google Shape;135;p33"/>
          <p:cNvSpPr txBox="1"/>
          <p:nvPr/>
        </p:nvSpPr>
        <p:spPr>
          <a:xfrm>
            <a:off x="1289265" y="4286877"/>
            <a:ext cx="244490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CO" sz="2800" u="none" cap="none" strike="noStrike">
                <a:solidFill>
                  <a:srgbClr val="181E4B"/>
                </a:solidFill>
                <a:latin typeface="Ubuntu"/>
                <a:ea typeface="Ubuntu"/>
                <a:cs typeface="Ubuntu"/>
                <a:sym typeface="Ubuntu"/>
              </a:rPr>
              <a:t>Presentación</a:t>
            </a:r>
            <a:endParaRPr/>
          </a:p>
        </p:txBody>
      </p:sp>
      <p:sp>
        <p:nvSpPr>
          <p:cNvPr id="136" name="Google Shape;136;p33"/>
          <p:cNvSpPr txBox="1"/>
          <p:nvPr/>
        </p:nvSpPr>
        <p:spPr>
          <a:xfrm>
            <a:off x="8181504" y="4286877"/>
            <a:ext cx="3583032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CO" sz="2800" u="none" cap="none" strike="noStrike">
                <a:solidFill>
                  <a:srgbClr val="181E4B"/>
                </a:solidFill>
                <a:latin typeface="Ubuntu"/>
                <a:ea typeface="Ubuntu"/>
                <a:cs typeface="Ubuntu"/>
                <a:sym typeface="Ubuntu"/>
              </a:rPr>
              <a:t>Efectos dinámicos y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CO" sz="2800" u="none" cap="none" strike="noStrike">
                <a:solidFill>
                  <a:srgbClr val="181E4B"/>
                </a:solidFill>
                <a:latin typeface="Ubuntu"/>
                <a:ea typeface="Ubuntu"/>
                <a:cs typeface="Ubuntu"/>
                <a:sym typeface="Ubuntu"/>
              </a:rPr>
              <a:t>Aplicaciones web</a:t>
            </a:r>
            <a:endParaRPr/>
          </a:p>
        </p:txBody>
      </p:sp>
      <p:sp>
        <p:nvSpPr>
          <p:cNvPr id="137" name="Google Shape;137;p33"/>
          <p:cNvSpPr txBox="1"/>
          <p:nvPr/>
        </p:nvSpPr>
        <p:spPr>
          <a:xfrm>
            <a:off x="2695075" y="562006"/>
            <a:ext cx="766812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CO" sz="2800" u="none" cap="none" strike="noStrike">
                <a:solidFill>
                  <a:srgbClr val="181E4B"/>
                </a:solidFill>
                <a:latin typeface="Ubuntu"/>
                <a:ea typeface="Ubuntu"/>
                <a:cs typeface="Ubuntu"/>
                <a:sym typeface="Ubuntu"/>
              </a:rPr>
              <a:t>FRONT-END VS BACK-END DEVELOPMENT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9FAFC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34"/>
          <p:cNvPicPr preferRelativeResize="0"/>
          <p:nvPr/>
        </p:nvPicPr>
        <p:blipFill rotWithShape="1">
          <a:blip r:embed="rId3">
            <a:alphaModFix/>
          </a:blip>
          <a:srcRect b="0" l="0" r="29251" t="0"/>
          <a:stretch/>
        </p:blipFill>
        <p:spPr>
          <a:xfrm rot="10800000">
            <a:off x="0" y="0"/>
            <a:ext cx="7967942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039707" y="397102"/>
            <a:ext cx="724829" cy="208823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34"/>
          <p:cNvSpPr txBox="1"/>
          <p:nvPr/>
        </p:nvSpPr>
        <p:spPr>
          <a:xfrm>
            <a:off x="578458" y="397102"/>
            <a:ext cx="3155707" cy="7694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i="0" lang="es-CO" sz="44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HTML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5" name="Google Shape;145;p3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374522" y="1384039"/>
            <a:ext cx="7442955" cy="52533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9FAFC"/>
        </a:solid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36"/>
          <p:cNvPicPr preferRelativeResize="0"/>
          <p:nvPr/>
        </p:nvPicPr>
        <p:blipFill rotWithShape="1">
          <a:blip r:embed="rId3">
            <a:alphaModFix/>
          </a:blip>
          <a:srcRect b="0" l="0" r="29251" t="0"/>
          <a:stretch/>
        </p:blipFill>
        <p:spPr>
          <a:xfrm rot="10800000">
            <a:off x="0" y="0"/>
            <a:ext cx="7967942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039707" y="397102"/>
            <a:ext cx="724829" cy="208823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36"/>
          <p:cNvSpPr txBox="1"/>
          <p:nvPr/>
        </p:nvSpPr>
        <p:spPr>
          <a:xfrm>
            <a:off x="578458" y="397102"/>
            <a:ext cx="3155707" cy="7694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i="0" lang="es-CO" sz="44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HTML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3" name="Google Shape;153;p3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78458" y="1195022"/>
            <a:ext cx="11027096" cy="5265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9FAFC"/>
        </a:solidFill>
      </p:bgPr>
    </p:bg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35"/>
          <p:cNvPicPr preferRelativeResize="0"/>
          <p:nvPr/>
        </p:nvPicPr>
        <p:blipFill rotWithShape="1">
          <a:blip r:embed="rId3">
            <a:alphaModFix/>
          </a:blip>
          <a:srcRect b="0" l="0" r="29251" t="0"/>
          <a:stretch/>
        </p:blipFill>
        <p:spPr>
          <a:xfrm rot="10800000">
            <a:off x="0" y="0"/>
            <a:ext cx="7967942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35"/>
          <p:cNvSpPr txBox="1"/>
          <p:nvPr/>
        </p:nvSpPr>
        <p:spPr>
          <a:xfrm>
            <a:off x="578458" y="1332726"/>
            <a:ext cx="4836160" cy="6462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1600"/>
              <a:buFont typeface="Arial"/>
              <a:buNone/>
            </a:pPr>
            <a:r>
              <a:rPr b="0" i="0" lang="es-CO" sz="18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Extensión para Visual Code</a:t>
            </a:r>
            <a:endParaRPr b="0" i="0" sz="18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16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160" name="Google Shape;160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039707" y="397102"/>
            <a:ext cx="724829" cy="208823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35"/>
          <p:cNvSpPr txBox="1"/>
          <p:nvPr/>
        </p:nvSpPr>
        <p:spPr>
          <a:xfrm>
            <a:off x="578458" y="397102"/>
            <a:ext cx="3155707" cy="7694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i="0" lang="es-CO" sz="44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HTML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" name="Google Shape;162;p3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49280" y="2678365"/>
            <a:ext cx="6911939" cy="150127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 de la pantalla de un celular con la imagen de una caricatura&#10;&#10;Descripción generada automáticamente con confianza baja" id="163" name="Google Shape;163;p3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431226" y="1655871"/>
            <a:ext cx="5053608" cy="43333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e Office">
  <a:themeElements>
    <a:clrScheme name="Riwi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6B5CFF"/>
      </a:accent1>
      <a:accent2>
        <a:srgbClr val="5ACBA3"/>
      </a:accent2>
      <a:accent3>
        <a:srgbClr val="E5CA51"/>
      </a:accent3>
      <a:accent4>
        <a:srgbClr val="E9A1FC"/>
      </a:accent4>
      <a:accent5>
        <a:srgbClr val="FE654F"/>
      </a:accent5>
      <a:accent6>
        <a:srgbClr val="171E4A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2023-04-19T20:56:41Z</dcterms:created>
  <dc:creator>Alejandra Maria Martinez Ocampo</dc:creator>
</cp:coreProperties>
</file>